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66" r:id="rId4"/>
    <p:sldId id="281" r:id="rId5"/>
    <p:sldId id="269" r:id="rId6"/>
    <p:sldId id="282" r:id="rId7"/>
    <p:sldId id="270" r:id="rId8"/>
    <p:sldId id="283" r:id="rId9"/>
    <p:sldId id="271" r:id="rId10"/>
    <p:sldId id="284" r:id="rId11"/>
    <p:sldId id="285" r:id="rId12"/>
    <p:sldId id="286" r:id="rId13"/>
    <p:sldId id="265" r:id="rId14"/>
  </p:sldIdLst>
  <p:sldSz cx="18288000" cy="10287000"/>
  <p:notesSz cx="6858000" cy="9144000"/>
  <p:embeddedFontLst>
    <p:embeddedFont>
      <p:font typeface="Manrope" panose="020B0604020202020204" charset="0"/>
      <p:regular r:id="rId15"/>
    </p:embeddedFont>
    <p:embeddedFont>
      <p:font typeface="Manrope Light" panose="020B0604020202020204" charset="0"/>
      <p:regular r:id="rId16"/>
    </p:embeddedFont>
    <p:embeddedFont>
      <p:font typeface="Manrope Ultra-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D38F32-863A-A733-4202-389AC21BDFBB}" name="Taavi Siru" initials="TS" userId="S::taavi.siru@ivkhk.ee::c0d94ca4-2228-4a64-b66e-847b22bf97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4B700F-87CE-5DE4-4A14-A419F4CB4FC6}" v="2" dt="2026-09-18T07:41:37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80" y="16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7407993-42C5-4627-ADD3-057ADAB5413D}" authorId="{24D38F32-863A-A733-4202-389AC21BDFBB}" created="2026-09-18T07:41:37.372">
    <pc:sldMkLst xmlns:pc="http://schemas.microsoft.com/office/powerpoint/2013/main/command">
      <pc:docMk/>
      <pc:sldMk cId="0" sldId="256"/>
    </pc:sldMkLst>
    <p188:txBody>
      <a:bodyPr/>
      <a:lstStyle/>
      <a:p>
        <a:r>
          <a:rPr lang="et-EE"/>
          <a:t>Põhi vajab kinnitamist.  Sisend turundusele antud.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microsoft.com/office/2018/10/relationships/comments" Target="../comments/modernComment_100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174774" y="0"/>
            <a:ext cx="2147522" cy="10754220"/>
          </a:xfrm>
          <a:custGeom>
            <a:avLst/>
            <a:gdLst/>
            <a:ahLst/>
            <a:cxnLst/>
            <a:rect l="l" t="t" r="r" b="b"/>
            <a:pathLst>
              <a:path w="2147522" h="10754220">
                <a:moveTo>
                  <a:pt x="2147522" y="0"/>
                </a:moveTo>
                <a:lnTo>
                  <a:pt x="0" y="0"/>
                </a:lnTo>
                <a:lnTo>
                  <a:pt x="0" y="10754220"/>
                </a:lnTo>
                <a:lnTo>
                  <a:pt x="2147522" y="10754220"/>
                </a:lnTo>
                <a:lnTo>
                  <a:pt x="2147522" y="0"/>
                </a:lnTo>
                <a:close/>
              </a:path>
            </a:pathLst>
          </a:custGeom>
          <a:blipFill>
            <a:blip r:embed="rId3"/>
            <a:stretch>
              <a:fillRect t="-8772" r="-867831" b="-200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98440" y="0"/>
            <a:ext cx="20452084" cy="10754220"/>
          </a:xfrm>
          <a:custGeom>
            <a:avLst/>
            <a:gdLst/>
            <a:ahLst/>
            <a:cxnLst/>
            <a:rect l="l" t="t" r="r" b="b"/>
            <a:pathLst>
              <a:path w="20452084" h="10754220">
                <a:moveTo>
                  <a:pt x="0" y="0"/>
                </a:moveTo>
                <a:lnTo>
                  <a:pt x="20452084" y="0"/>
                </a:lnTo>
                <a:lnTo>
                  <a:pt x="20452084" y="10754220"/>
                </a:lnTo>
                <a:lnTo>
                  <a:pt x="0" y="107542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772" r="-1624" b="-20072"/>
            </a:stretch>
          </a:blipFill>
        </p:spPr>
        <p:txBody>
          <a:bodyPr/>
          <a:lstStyle/>
          <a:p>
            <a:r>
              <a:rPr lang="en-US"/>
              <a:t>https://www.riigiteataja.ee/et/akt/113092013006</a:t>
            </a:r>
          </a:p>
        </p:txBody>
      </p:sp>
      <p:sp>
        <p:nvSpPr>
          <p:cNvPr id="4" name="Freeform 4"/>
          <p:cNvSpPr/>
          <p:nvPr/>
        </p:nvSpPr>
        <p:spPr>
          <a:xfrm>
            <a:off x="-101013" y="-529298"/>
            <a:ext cx="2884470" cy="6356958"/>
          </a:xfrm>
          <a:custGeom>
            <a:avLst/>
            <a:gdLst/>
            <a:ahLst/>
            <a:cxnLst/>
            <a:rect l="l" t="t" r="r" b="b"/>
            <a:pathLst>
              <a:path w="2884470" h="6356958">
                <a:moveTo>
                  <a:pt x="0" y="0"/>
                </a:moveTo>
                <a:lnTo>
                  <a:pt x="2884470" y="0"/>
                </a:lnTo>
                <a:lnTo>
                  <a:pt x="288447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835701" y="-1579339"/>
            <a:ext cx="5267081" cy="9405501"/>
          </a:xfrm>
          <a:custGeom>
            <a:avLst/>
            <a:gdLst/>
            <a:ahLst/>
            <a:cxnLst/>
            <a:rect l="l" t="t" r="r" b="b"/>
            <a:pathLst>
              <a:path w="5267081" h="9405501">
                <a:moveTo>
                  <a:pt x="0" y="0"/>
                </a:moveTo>
                <a:lnTo>
                  <a:pt x="5267081" y="0"/>
                </a:lnTo>
                <a:lnTo>
                  <a:pt x="5267081" y="9405501"/>
                </a:lnTo>
                <a:lnTo>
                  <a:pt x="0" y="9405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203285" y="3229416"/>
            <a:ext cx="2112029" cy="6028884"/>
          </a:xfrm>
          <a:custGeom>
            <a:avLst/>
            <a:gdLst/>
            <a:ahLst/>
            <a:cxnLst/>
            <a:rect l="l" t="t" r="r" b="b"/>
            <a:pathLst>
              <a:path w="2112029" h="6028884">
                <a:moveTo>
                  <a:pt x="0" y="0"/>
                </a:moveTo>
                <a:lnTo>
                  <a:pt x="2112030" y="0"/>
                </a:lnTo>
                <a:lnTo>
                  <a:pt x="2112030" y="6028884"/>
                </a:lnTo>
                <a:lnTo>
                  <a:pt x="0" y="60288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5439" y="4386916"/>
            <a:ext cx="8616320" cy="897533"/>
          </a:xfrm>
          <a:custGeom>
            <a:avLst/>
            <a:gdLst/>
            <a:ahLst/>
            <a:cxnLst/>
            <a:rect l="l" t="t" r="r" b="b"/>
            <a:pathLst>
              <a:path w="8616320" h="897533">
                <a:moveTo>
                  <a:pt x="0" y="0"/>
                </a:moveTo>
                <a:lnTo>
                  <a:pt x="8616320" y="0"/>
                </a:lnTo>
                <a:lnTo>
                  <a:pt x="8616320" y="897534"/>
                </a:lnTo>
                <a:lnTo>
                  <a:pt x="0" y="8975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643510" y="2222660"/>
            <a:ext cx="11967139" cy="975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14"/>
              </a:lnSpc>
            </a:pPr>
            <a:r>
              <a:rPr lang="sv-SE" sz="7514" dirty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Praktika</a:t>
            </a:r>
            <a:r>
              <a:rPr lang="et-EE" sz="7514" dirty="0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aruanne</a:t>
            </a:r>
            <a:endParaRPr lang="en-US" sz="7514" dirty="0">
              <a:solidFill>
                <a:srgbClr val="FFFF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45439" y="8744402"/>
            <a:ext cx="4130099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t-EE" sz="3017" spc="-120" dirty="0">
                <a:solidFill>
                  <a:srgbClr val="F6F6F6"/>
                </a:solidFill>
                <a:latin typeface="Manrope Light"/>
                <a:ea typeface="Manrope Light"/>
                <a:cs typeface="Manrope Light"/>
                <a:sym typeface="Manrope Light"/>
              </a:rPr>
              <a:t>Kuupäev</a:t>
            </a:r>
            <a:endParaRPr lang="en-US" sz="3017" spc="-120" dirty="0">
              <a:solidFill>
                <a:srgbClr val="F6F6F6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45439" y="6625061"/>
            <a:ext cx="5981640" cy="628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0"/>
              </a:lnSpc>
            </a:pPr>
            <a:r>
              <a:rPr lang="et-EE" sz="4683" spc="-187" dirty="0">
                <a:solidFill>
                  <a:srgbClr val="FFFFFF"/>
                </a:solidFill>
                <a:latin typeface="Manrope Light"/>
                <a:ea typeface="Manrope Light"/>
                <a:cs typeface="Manrope Light"/>
                <a:sym typeface="Manrope Light"/>
              </a:rPr>
              <a:t>Praktikandi nimi</a:t>
            </a:r>
            <a:endParaRPr lang="en-US" sz="4683" spc="-187" dirty="0">
              <a:solidFill>
                <a:srgbClr val="FFFFFF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45439" y="7186953"/>
            <a:ext cx="6373255" cy="54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2"/>
              </a:lnSpc>
            </a:pPr>
            <a:r>
              <a:rPr lang="et-EE" sz="3237" spc="-129" dirty="0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Õppegrupp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5439" y="8165358"/>
            <a:ext cx="9079043" cy="55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2"/>
              </a:lnSpc>
            </a:pPr>
            <a:r>
              <a:rPr lang="en-US" sz="3237" spc="-129" dirty="0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Ida-</a:t>
            </a:r>
            <a:r>
              <a:rPr lang="en-US" sz="3237" spc="-129" dirty="0" err="1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Virumaa</a:t>
            </a:r>
            <a:r>
              <a:rPr lang="en-US" sz="3237" spc="-129" dirty="0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lang="en-US" sz="3237" spc="-129" dirty="0" err="1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Kutsehariduskeskus</a:t>
            </a:r>
            <a:r>
              <a:rPr lang="en-US" sz="3237" spc="-129" dirty="0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 COSMOS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92CF1961-81A6-4D09-7748-3EF503B8D066}"/>
              </a:ext>
            </a:extLst>
          </p:cNvPr>
          <p:cNvSpPr txBox="1"/>
          <p:nvPr/>
        </p:nvSpPr>
        <p:spPr>
          <a:xfrm>
            <a:off x="1645439" y="7682662"/>
            <a:ext cx="6373255" cy="54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2"/>
              </a:lnSpc>
            </a:pPr>
            <a:r>
              <a:rPr lang="et-EE" sz="3237" spc="-129" dirty="0">
                <a:solidFill>
                  <a:srgbClr val="D8D8D8"/>
                </a:solidFill>
                <a:latin typeface="Manrope"/>
                <a:ea typeface="Manrope"/>
                <a:cs typeface="Manrope"/>
                <a:sym typeface="Manrope"/>
              </a:rPr>
              <a:t>Praktikaperiood ja koht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38200" y="3267904"/>
            <a:ext cx="16101048" cy="3426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Praktika eesmärk lühidalt kirjeldada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Milliseid teadmisi ja oskusi soovisin arendada ja kinnistada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Millised olid minu peamised isiklikud eesmärgid</a:t>
            </a:r>
          </a:p>
          <a:p>
            <a:pPr marL="875030" lvl="1" indent="-437515">
              <a:lnSpc>
                <a:spcPts val="5394"/>
              </a:lnSpc>
              <a:buFont typeface="Arial"/>
              <a:buChar char="•"/>
            </a:pPr>
            <a:r>
              <a:rPr lang="et-EE" sz="405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</a:rPr>
              <a:t>Läbivalt praktikaaruandes visuaalselt (nt. pildid) kajastada tehtud töid</a:t>
            </a:r>
          </a:p>
        </p:txBody>
      </p:sp>
      <p:sp>
        <p:nvSpPr>
          <p:cNvPr id="6" name="Freeform 6"/>
          <p:cNvSpPr/>
          <p:nvPr/>
        </p:nvSpPr>
        <p:spPr>
          <a:xfrm>
            <a:off x="16771792" y="403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n-US" sz="5761" b="1" dirty="0" err="1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Praktika</a:t>
            </a: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 eesmärk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12" name="Pilt 11" descr="Scribble with solid fill">
            <a:extLst>
              <a:ext uri="{FF2B5EF4-FFF2-40B4-BE49-F238E27FC236}">
                <a16:creationId xmlns:a16="http://schemas.microsoft.com/office/drawing/2014/main" id="{31154BDD-A1D4-2DF9-B055-9392AC329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725400" y="769696"/>
            <a:ext cx="3106783" cy="3106783"/>
          </a:xfrm>
          <a:prstGeom prst="rect">
            <a:avLst/>
          </a:prstGeom>
        </p:spPr>
      </p:pic>
    </p:spTree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D26A7-F034-BDC0-90C3-5CA79A97C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5F2ABC-C66E-BABE-0B37-69DB9E9E178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E260308-0CDA-E96A-C363-EBEFF44F6760}"/>
              </a:ext>
            </a:extLst>
          </p:cNvPr>
          <p:cNvSpPr txBox="1"/>
          <p:nvPr/>
        </p:nvSpPr>
        <p:spPr>
          <a:xfrm>
            <a:off x="838200" y="3486167"/>
            <a:ext cx="16101048" cy="4811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Ettevõtte/asutuse nimi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Tegevusvaldkond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Tegelik praktika läbimise asukoht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Ettevõtte peamised tegevused või teenused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Ettevõtte struktuur ja kirjeldus millises üksuses praktika toimus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Minu roll praktikandina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Võimalusel illustreeriv pilt/skeem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416BB3F-79CE-AD58-6856-7BEBF0E35CF4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B127410-7D59-A120-8E1C-87861B7ACAB6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2C30D0-AC99-CCE4-F2B1-1B3E3FBA4C2D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n-US" sz="5761" b="1" dirty="0" err="1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Praktika</a:t>
            </a: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koha tutvustus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4DA13D5-72B2-84CF-3FF8-999626FF29FF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3" name="Pilt 2" descr="Construction worker male with solid fill">
            <a:extLst>
              <a:ext uri="{FF2B5EF4-FFF2-40B4-BE49-F238E27FC236}">
                <a16:creationId xmlns:a16="http://schemas.microsoft.com/office/drawing/2014/main" id="{CCF9CEDE-CDE5-39B2-1309-5A4B0CC4A1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115801" y="440229"/>
            <a:ext cx="2844254" cy="284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2464"/>
      </p:ext>
    </p:extLst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50E06-F4A2-A403-B0D5-3A196E766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DAE5DD-52A5-8E83-2687-9EE744975C78}"/>
              </a:ext>
            </a:extLst>
          </p:cNvPr>
          <p:cNvSpPr/>
          <p:nvPr/>
        </p:nvSpPr>
        <p:spPr>
          <a:xfrm>
            <a:off x="-127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5D36DC1-6EF4-8D3E-E50F-FC834CB33092}"/>
              </a:ext>
            </a:extLst>
          </p:cNvPr>
          <p:cNvSpPr txBox="1"/>
          <p:nvPr/>
        </p:nvSpPr>
        <p:spPr>
          <a:xfrm>
            <a:off x="838200" y="3486167"/>
            <a:ext cx="16101048" cy="4811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Kuidas praktika välja nägi?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Praktika periood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Tööaeg/praktika maht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Millistes töölõikudes osalesin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Millised olid peamised tööülesanded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endParaRPr lang="et-EE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Võid kasutada näiteks ajajoont või tabelit illustreerimiseks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22BA3D6-9EA4-185D-E632-290C4BD7F134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D2DA438-6415-3A57-68C1-CF9FA4009081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17C204B-5850-F512-3568-F4B0A3BBB46F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Minu praktika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EAC1386-4860-00EA-3D28-5A6356562F2A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3" name="Pilt 2" descr="Construction worker male with solid fill">
            <a:extLst>
              <a:ext uri="{FF2B5EF4-FFF2-40B4-BE49-F238E27FC236}">
                <a16:creationId xmlns:a16="http://schemas.microsoft.com/office/drawing/2014/main" id="{0AD46C97-C0A4-D96F-24CE-70C9777E47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115801" y="440229"/>
            <a:ext cx="2844254" cy="284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9266"/>
      </p:ext>
    </p:extLst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8CA89-C52F-2FFF-4A30-7EB4AE273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F4D086B-71D9-393D-6AF3-2BAF4B2BA7E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B3B33F1-E68D-AB4C-DBCA-F77E56EC7B66}"/>
              </a:ext>
            </a:extLst>
          </p:cNvPr>
          <p:cNvSpPr txBox="1"/>
          <p:nvPr/>
        </p:nvSpPr>
        <p:spPr>
          <a:xfrm>
            <a:off x="594194" y="3390900"/>
            <a:ext cx="17099612" cy="5503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3-5 olulisemat ülesannet ja kirjelda igaühe juures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Mida ma tegin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Kuidas tegin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Millist tulemust saavutasin</a:t>
            </a: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endParaRPr lang="et-EE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  <a:p>
            <a:pPr marL="1332816" lvl="2" indent="-437808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Oluline, et järgiksid õpieesmärkidega töö- ja õppeülesannete täitmist töökeskkonnas, mis on praktika täitmisega ette nähtud kirjeldamist.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F4B0EA1-8085-47C1-9F2D-9CAF35A6C276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33C7B5C-13F3-9785-C5E7-35D8C678FAD0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E486E0D-AFDE-55A0-80CA-85B77BA24C4D}"/>
              </a:ext>
            </a:extLst>
          </p:cNvPr>
          <p:cNvSpPr txBox="1"/>
          <p:nvPr/>
        </p:nvSpPr>
        <p:spPr>
          <a:xfrm>
            <a:off x="1272552" y="2068543"/>
            <a:ext cx="11529048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Minu tehtud tööd ja ülesanded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pic>
        <p:nvPicPr>
          <p:cNvPr id="3" name="Pilt 2" descr="Radio microphone with solid fill">
            <a:extLst>
              <a:ext uri="{FF2B5EF4-FFF2-40B4-BE49-F238E27FC236}">
                <a16:creationId xmlns:a16="http://schemas.microsoft.com/office/drawing/2014/main" id="{75B6109F-E923-DFE5-B1AD-8229CD616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010164" y="829504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4556"/>
      </p:ext>
    </p:extLst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AC5E8-5A91-6357-3D6E-4B65B2161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001E6F-B99E-62DE-E893-935F4969C63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B75AA20-860F-EC56-AD5D-55E66759D2C5}"/>
              </a:ext>
            </a:extLst>
          </p:cNvPr>
          <p:cNvSpPr txBox="1"/>
          <p:nvPr/>
        </p:nvSpPr>
        <p:spPr>
          <a:xfrm>
            <a:off x="838200" y="3486167"/>
            <a:ext cx="16101048" cy="34263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Kirjelda koolis õpitu ja praktika võrdlust.	 Eesmärk välja tuua kuidas koolis õpitu toetas praktika täitmist – konkreetsed näited.</a:t>
            </a: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endParaRPr lang="et-EE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  <a:p>
            <a:pPr marL="875616" lvl="1" indent="-437808" algn="l">
              <a:lnSpc>
                <a:spcPts val="5394"/>
              </a:lnSpc>
              <a:buFont typeface="Arial"/>
              <a:buChar char="•"/>
            </a:pPr>
            <a:r>
              <a:rPr lang="et-EE" sz="4055" i="1" u="sng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Praktika eesmärk ei ole ainult tööl käimine, vaid teoreetiliste teadmiste kinnistamine ja praktiliste oskuste arendamine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772344C-693A-0EFD-3F5A-6FEF710A7A87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4F514F1-A2B3-BAF2-AD8B-35AD50D48968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2E05677-30FB-F554-E1E4-EC9B48BF1A7C}"/>
              </a:ext>
            </a:extLst>
          </p:cNvPr>
          <p:cNvSpPr txBox="1"/>
          <p:nvPr/>
        </p:nvSpPr>
        <p:spPr>
          <a:xfrm>
            <a:off x="1272552" y="2068543"/>
            <a:ext cx="9700248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Koolis õpitu rakendamine 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77FFE1B-5FD7-6EC5-17B4-BAD002D5A37C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3" name="Pilt 2" descr="Construction worker male with solid fill">
            <a:extLst>
              <a:ext uri="{FF2B5EF4-FFF2-40B4-BE49-F238E27FC236}">
                <a16:creationId xmlns:a16="http://schemas.microsoft.com/office/drawing/2014/main" id="{45FBC58B-5ADC-8FC4-7EBB-A2593D85B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115801" y="440229"/>
            <a:ext cx="2844254" cy="284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21853"/>
      </p:ext>
    </p:extLst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02342-9AA9-94F2-4B1C-880E338F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701FC9-2349-0AB9-BF3E-633D21837340}"/>
              </a:ext>
            </a:extLst>
          </p:cNvPr>
          <p:cNvSpPr/>
          <p:nvPr/>
        </p:nvSpPr>
        <p:spPr>
          <a:xfrm>
            <a:off x="-2531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C4A5FA6-9C56-D043-DE3E-A1BD7F6E7603}"/>
              </a:ext>
            </a:extLst>
          </p:cNvPr>
          <p:cNvSpPr txBox="1"/>
          <p:nvPr/>
        </p:nvSpPr>
        <p:spPr>
          <a:xfrm>
            <a:off x="838200" y="3530208"/>
            <a:ext cx="16101048" cy="4888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Mida õppisin praktika käigus, mida koolis veel ei olnud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Uued teadmised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Uued töövõtted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Töövahendid/programmid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Erialane suhtlus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Probleemide lahendamine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0BB5ED2-B758-D874-90BE-876DBB69FB87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4F96B82-3304-4B0F-6406-F5424F4370BB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9C9DD5A-7291-FE8D-C070-352D3932ECCD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Mida õppisin töökohal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FB9E561-06B9-FBF5-3FEC-829C3EA6DE0C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11" name="Pilt 10" descr="Research with solid fill">
            <a:extLst>
              <a:ext uri="{FF2B5EF4-FFF2-40B4-BE49-F238E27FC236}">
                <a16:creationId xmlns:a16="http://schemas.microsoft.com/office/drawing/2014/main" id="{829C751C-1B11-4177-0DB4-CAA7ACA7A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669722" y="1100934"/>
            <a:ext cx="2769935" cy="27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14279"/>
      </p:ext>
    </p:extLst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77C1E-13A6-02CB-B628-12A6CDEA9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BF9F25-D968-C8D4-298F-1A174F6FED8F}"/>
              </a:ext>
            </a:extLst>
          </p:cNvPr>
          <p:cNvSpPr/>
          <p:nvPr/>
        </p:nvSpPr>
        <p:spPr>
          <a:xfrm>
            <a:off x="516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02CB798-A57F-E250-7B45-84E31F487B1C}"/>
              </a:ext>
            </a:extLst>
          </p:cNvPr>
          <p:cNvSpPr txBox="1"/>
          <p:nvPr/>
        </p:nvSpPr>
        <p:spPr>
          <a:xfrm>
            <a:off x="838200" y="3530208"/>
            <a:ext cx="16101048" cy="1348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Tabeli/joonise kujul välja tuua õpiväljundid ja kuidas need saavutati.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AA54BB3-4099-4B49-9F33-D2442E6E1F9D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DCFDBA6-9A7F-218C-DD2C-4477A50BF7A8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4BA0FF9-32FD-55F3-CB52-50ED9E0DC447}"/>
              </a:ext>
            </a:extLst>
          </p:cNvPr>
          <p:cNvSpPr txBox="1"/>
          <p:nvPr/>
        </p:nvSpPr>
        <p:spPr>
          <a:xfrm>
            <a:off x="1272552" y="2068543"/>
            <a:ext cx="10233648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Õpiväljundite saavutamine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E86B46-F770-F986-641A-6B134ABF1909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11" name="Pilt 10" descr="Research with solid fill">
            <a:extLst>
              <a:ext uri="{FF2B5EF4-FFF2-40B4-BE49-F238E27FC236}">
                <a16:creationId xmlns:a16="http://schemas.microsoft.com/office/drawing/2014/main" id="{00C5AA06-9D2F-7492-9310-F255DD529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669722" y="1100934"/>
            <a:ext cx="2769935" cy="27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98809"/>
      </p:ext>
    </p:extLst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7A1F3-38A6-9088-6A4B-CA4933120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8983776-3F0E-DAB2-850B-5262677FB29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4BEBE54-2500-E357-23D7-97B04989C653}"/>
              </a:ext>
            </a:extLst>
          </p:cNvPr>
          <p:cNvSpPr txBox="1"/>
          <p:nvPr/>
        </p:nvSpPr>
        <p:spPr>
          <a:xfrm>
            <a:off x="1093476" y="4762261"/>
            <a:ext cx="15665616" cy="4041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Milles arenesin kõige rohkem?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Mis tuli mul hästi välja?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Mis oli minu jaoks keeruline?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Mida teeksin järgmine kord teisiti?</a:t>
            </a:r>
          </a:p>
          <a:p>
            <a:pPr marL="1332816" lvl="2" indent="-437808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i="1" u="sng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Konkreetsed näited!</a:t>
            </a:r>
            <a:endParaRPr lang="en-US" sz="4055" i="1" u="sng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323A5D9-FBF0-3648-E3FA-8D9E197038FB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E032F1C-0D9D-C32D-25B4-59B693C93C87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91FB670-720F-45F7-E55F-1B504B54DDBE}"/>
              </a:ext>
            </a:extLst>
          </p:cNvPr>
          <p:cNvSpPr txBox="1"/>
          <p:nvPr/>
        </p:nvSpPr>
        <p:spPr>
          <a:xfrm>
            <a:off x="1272552" y="2444832"/>
            <a:ext cx="11986248" cy="75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Eneseanalüüs</a:t>
            </a:r>
            <a:endParaRPr lang="fi-FI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A85D1A9-C7DF-A051-AD2A-D2E8C855BC06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3" name="Pilt 2" descr="Tongue with solid fill">
            <a:extLst>
              <a:ext uri="{FF2B5EF4-FFF2-40B4-BE49-F238E27FC236}">
                <a16:creationId xmlns:a16="http://schemas.microsoft.com/office/drawing/2014/main" id="{9D4A8A01-250D-DC43-913E-A19AB4E447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8028" y="1323440"/>
            <a:ext cx="2252856" cy="225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6497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ED272-2060-2F36-9D00-343C84260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5DCBE0-3ADC-0315-A29E-F9F5118FA51C}"/>
              </a:ext>
            </a:extLst>
          </p:cNvPr>
          <p:cNvSpPr/>
          <p:nvPr/>
        </p:nvSpPr>
        <p:spPr>
          <a:xfrm>
            <a:off x="516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092CD91-0605-0B21-096A-660638C9F2BD}"/>
              </a:ext>
            </a:extLst>
          </p:cNvPr>
          <p:cNvSpPr txBox="1"/>
          <p:nvPr/>
        </p:nvSpPr>
        <p:spPr>
          <a:xfrm>
            <a:off x="838200" y="3530208"/>
            <a:ext cx="16101048" cy="3195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Ettevõttepoolse juhendaja tagasiside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Mis õnnestus?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Milliseid arengukohti välja toodi?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Kuidas tagasisidet edaspidi kasutan?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BC00757-8AD0-1362-9679-A0D04E06AF25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9B8539C-1D38-F1B3-AFD0-29CBF156BC4C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130B1DD-B203-0873-7AD7-A39F7E0206FF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Tagasiside ja koostöö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51F73D3-9697-E793-9760-2AAB2FF09D81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11" name="Pilt 10" descr="Research with solid fill">
            <a:extLst>
              <a:ext uri="{FF2B5EF4-FFF2-40B4-BE49-F238E27FC236}">
                <a16:creationId xmlns:a16="http://schemas.microsoft.com/office/drawing/2014/main" id="{A7188F9E-AA25-828C-E654-E9DEF0C754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669722" y="1100934"/>
            <a:ext cx="2769935" cy="27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59880"/>
      </p:ext>
    </p:extLst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97C2C-B457-A556-E7B0-4B2116634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DDED20C-400E-2189-9697-3A898F09DD1A}"/>
              </a:ext>
            </a:extLst>
          </p:cNvPr>
          <p:cNvSpPr/>
          <p:nvPr/>
        </p:nvSpPr>
        <p:spPr>
          <a:xfrm>
            <a:off x="516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632417B-F5CD-0EA2-695C-1EFB4451DA0E}"/>
              </a:ext>
            </a:extLst>
          </p:cNvPr>
          <p:cNvSpPr txBox="1"/>
          <p:nvPr/>
        </p:nvSpPr>
        <p:spPr>
          <a:xfrm>
            <a:off x="838200" y="3530208"/>
            <a:ext cx="16101048" cy="40419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Kõige olulisem kogemus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Kõige olulisem õpitud oskus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Suurim areng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Kas praktika täitis eesmärki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Mida soovin edasi arendada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9C23EB5-94FB-3077-09FE-E1819BCAD67F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4B92DFC-AD2B-8A9A-2351-ABBE2A03E800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6172F0E-5A11-B581-0AE8-491E743290C7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Kokkuvõte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1F902F9-B3A6-8174-8BC4-ACFE233D96C8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pic>
        <p:nvPicPr>
          <p:cNvPr id="11" name="Pilt 10" descr="Research with solid fill">
            <a:extLst>
              <a:ext uri="{FF2B5EF4-FFF2-40B4-BE49-F238E27FC236}">
                <a16:creationId xmlns:a16="http://schemas.microsoft.com/office/drawing/2014/main" id="{491E14C9-84EB-28D9-A6CB-BB7EC6753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669722" y="1100934"/>
            <a:ext cx="2769935" cy="276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96022"/>
      </p:ext>
    </p:extLst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2067-7BF1-B763-A1F7-02A37B610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EE8664-9FD8-6494-86DA-99B588FBCF49}"/>
              </a:ext>
            </a:extLst>
          </p:cNvPr>
          <p:cNvSpPr/>
          <p:nvPr/>
        </p:nvSpPr>
        <p:spPr>
          <a:xfrm>
            <a:off x="516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777" b="-127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94D937A-F2E3-2085-3E81-9F85AAAD9F51}"/>
              </a:ext>
            </a:extLst>
          </p:cNvPr>
          <p:cNvSpPr txBox="1"/>
          <p:nvPr/>
        </p:nvSpPr>
        <p:spPr>
          <a:xfrm>
            <a:off x="838200" y="3530208"/>
            <a:ext cx="16101048" cy="1502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Aitäh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Küsimused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DB5D3AC-786D-1D11-BE1D-4779F622BBBD}"/>
              </a:ext>
            </a:extLst>
          </p:cNvPr>
          <p:cNvSpPr/>
          <p:nvPr/>
        </p:nvSpPr>
        <p:spPr>
          <a:xfrm>
            <a:off x="16759092" y="276259"/>
            <a:ext cx="1519383" cy="4337147"/>
          </a:xfrm>
          <a:custGeom>
            <a:avLst/>
            <a:gdLst/>
            <a:ahLst/>
            <a:cxnLst/>
            <a:rect l="l" t="t" r="r" b="b"/>
            <a:pathLst>
              <a:path w="1519383" h="4337147">
                <a:moveTo>
                  <a:pt x="0" y="0"/>
                </a:moveTo>
                <a:lnTo>
                  <a:pt x="1519383" y="0"/>
                </a:lnTo>
                <a:lnTo>
                  <a:pt x="1519383" y="4337147"/>
                </a:lnTo>
                <a:lnTo>
                  <a:pt x="0" y="43371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BE753BA-3E25-70BD-191D-7D86D7DDA4B1}"/>
              </a:ext>
            </a:extLst>
          </p:cNvPr>
          <p:cNvSpPr/>
          <p:nvPr/>
        </p:nvSpPr>
        <p:spPr>
          <a:xfrm>
            <a:off x="1272552" y="976244"/>
            <a:ext cx="2844253" cy="727655"/>
          </a:xfrm>
          <a:custGeom>
            <a:avLst/>
            <a:gdLst/>
            <a:ahLst/>
            <a:cxnLst/>
            <a:rect l="l" t="t" r="r" b="b"/>
            <a:pathLst>
              <a:path w="2844253" h="727655">
                <a:moveTo>
                  <a:pt x="0" y="0"/>
                </a:moveTo>
                <a:lnTo>
                  <a:pt x="2844252" y="0"/>
                </a:lnTo>
                <a:lnTo>
                  <a:pt x="2844252" y="727655"/>
                </a:lnTo>
                <a:lnTo>
                  <a:pt x="0" y="72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EEC1856-2815-5535-204F-38F53509B407}"/>
              </a:ext>
            </a:extLst>
          </p:cNvPr>
          <p:cNvSpPr txBox="1"/>
          <p:nvPr/>
        </p:nvSpPr>
        <p:spPr>
          <a:xfrm>
            <a:off x="1272552" y="2068543"/>
            <a:ext cx="9032895" cy="752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1"/>
              </a:lnSpc>
            </a:pPr>
            <a:r>
              <a:rPr lang="et-EE" sz="5761" b="1" dirty="0">
                <a:solidFill>
                  <a:srgbClr val="000000"/>
                </a:solidFill>
                <a:latin typeface="Manrope Ultra-Bold"/>
                <a:ea typeface="Manrope Ultra-Bold"/>
                <a:cs typeface="Manrope Ultra-Bold"/>
                <a:sym typeface="Manrope Ultra-Bold"/>
              </a:rPr>
              <a:t>Kokkuvõte</a:t>
            </a:r>
            <a:endParaRPr lang="en-US" sz="5761" b="1" dirty="0">
              <a:solidFill>
                <a:srgbClr val="000000"/>
              </a:solidFill>
              <a:latin typeface="Manrope Ultra-Bold"/>
              <a:ea typeface="Manrope Ultra-Bold"/>
              <a:cs typeface="Manrope Ultra-Bold"/>
              <a:sym typeface="Manrope Ultra-Bold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2A13B02-1B73-450A-FCC6-B2CBB0843475}"/>
              </a:ext>
            </a:extLst>
          </p:cNvPr>
          <p:cNvSpPr txBox="1"/>
          <p:nvPr/>
        </p:nvSpPr>
        <p:spPr>
          <a:xfrm>
            <a:off x="990600" y="9037778"/>
            <a:ext cx="8705815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B27B842-22A4-3D94-9EE5-379A80981AC7}"/>
              </a:ext>
            </a:extLst>
          </p:cNvPr>
          <p:cNvSpPr txBox="1"/>
          <p:nvPr/>
        </p:nvSpPr>
        <p:spPr>
          <a:xfrm>
            <a:off x="658044" y="6715673"/>
            <a:ext cx="16101048" cy="1502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Ees- ja perekonnanimi</a:t>
            </a:r>
          </a:p>
          <a:p>
            <a:pPr marL="875616" lvl="1" indent="-437808" algn="l">
              <a:lnSpc>
                <a:spcPts val="5394"/>
              </a:lnSpc>
              <a:spcAft>
                <a:spcPts val="1200"/>
              </a:spcAft>
              <a:buFont typeface="Arial"/>
              <a:buChar char="•"/>
            </a:pPr>
            <a:r>
              <a:rPr lang="et-EE" sz="4055" dirty="0">
                <a:solidFill>
                  <a:srgbClr val="000000"/>
                </a:solidFill>
                <a:latin typeface="Manrope Light"/>
                <a:ea typeface="Manrope Light"/>
                <a:cs typeface="Manrope Light"/>
                <a:sym typeface="Manrope Light"/>
              </a:rPr>
              <a:t>õppegrupp</a:t>
            </a:r>
            <a:endParaRPr lang="en-US" sz="4055" dirty="0">
              <a:solidFill>
                <a:srgbClr val="000000"/>
              </a:solidFill>
              <a:latin typeface="Manrope Light"/>
              <a:ea typeface="Manrope Light"/>
              <a:cs typeface="Manrope Light"/>
              <a:sym typeface="Manrope Light"/>
            </a:endParaRPr>
          </a:p>
        </p:txBody>
      </p:sp>
    </p:spTree>
    <p:extLst>
      <p:ext uri="{BB962C8B-B14F-4D97-AF65-F5344CB8AC3E}">
        <p14:creationId xmlns:p14="http://schemas.microsoft.com/office/powerpoint/2010/main" val="1480332811"/>
      </p:ext>
    </p:extLst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165249" y="0"/>
            <a:ext cx="2147522" cy="10754220"/>
          </a:xfrm>
          <a:custGeom>
            <a:avLst/>
            <a:gdLst/>
            <a:ahLst/>
            <a:cxnLst/>
            <a:rect l="l" t="t" r="r" b="b"/>
            <a:pathLst>
              <a:path w="2147522" h="10754220">
                <a:moveTo>
                  <a:pt x="2147522" y="0"/>
                </a:moveTo>
                <a:lnTo>
                  <a:pt x="0" y="0"/>
                </a:lnTo>
                <a:lnTo>
                  <a:pt x="0" y="10754220"/>
                </a:lnTo>
                <a:lnTo>
                  <a:pt x="2147522" y="10754220"/>
                </a:lnTo>
                <a:lnTo>
                  <a:pt x="2147522" y="0"/>
                </a:lnTo>
                <a:close/>
              </a:path>
            </a:pathLst>
          </a:custGeom>
          <a:blipFill>
            <a:blip r:embed="rId2"/>
            <a:stretch>
              <a:fillRect t="-8772" r="-867831" b="-200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63223" y="0"/>
            <a:ext cx="20452084" cy="10754220"/>
          </a:xfrm>
          <a:custGeom>
            <a:avLst/>
            <a:gdLst/>
            <a:ahLst/>
            <a:cxnLst/>
            <a:rect l="l" t="t" r="r" b="b"/>
            <a:pathLst>
              <a:path w="20452084" h="10754220">
                <a:moveTo>
                  <a:pt x="0" y="0"/>
                </a:moveTo>
                <a:lnTo>
                  <a:pt x="20452084" y="0"/>
                </a:lnTo>
                <a:lnTo>
                  <a:pt x="20452084" y="10754220"/>
                </a:lnTo>
                <a:lnTo>
                  <a:pt x="0" y="10754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72" r="-1624" b="-200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01013" y="-529298"/>
            <a:ext cx="2884470" cy="6356958"/>
          </a:xfrm>
          <a:custGeom>
            <a:avLst/>
            <a:gdLst/>
            <a:ahLst/>
            <a:cxnLst/>
            <a:rect l="l" t="t" r="r" b="b"/>
            <a:pathLst>
              <a:path w="2884470" h="6356958">
                <a:moveTo>
                  <a:pt x="0" y="0"/>
                </a:moveTo>
                <a:lnTo>
                  <a:pt x="2884470" y="0"/>
                </a:lnTo>
                <a:lnTo>
                  <a:pt x="288447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835701" y="-1579339"/>
            <a:ext cx="5267081" cy="9405501"/>
          </a:xfrm>
          <a:custGeom>
            <a:avLst/>
            <a:gdLst/>
            <a:ahLst/>
            <a:cxnLst/>
            <a:rect l="l" t="t" r="r" b="b"/>
            <a:pathLst>
              <a:path w="5267081" h="9405501">
                <a:moveTo>
                  <a:pt x="0" y="0"/>
                </a:moveTo>
                <a:lnTo>
                  <a:pt x="5267081" y="0"/>
                </a:lnTo>
                <a:lnTo>
                  <a:pt x="5267081" y="9405501"/>
                </a:lnTo>
                <a:lnTo>
                  <a:pt x="0" y="9405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203285" y="3229416"/>
            <a:ext cx="2112029" cy="6028884"/>
          </a:xfrm>
          <a:custGeom>
            <a:avLst/>
            <a:gdLst/>
            <a:ahLst/>
            <a:cxnLst/>
            <a:rect l="l" t="t" r="r" b="b"/>
            <a:pathLst>
              <a:path w="2112029" h="6028884">
                <a:moveTo>
                  <a:pt x="0" y="0"/>
                </a:moveTo>
                <a:lnTo>
                  <a:pt x="2112030" y="0"/>
                </a:lnTo>
                <a:lnTo>
                  <a:pt x="2112030" y="6028884"/>
                </a:lnTo>
                <a:lnTo>
                  <a:pt x="0" y="60288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45439" y="6258979"/>
            <a:ext cx="9719004" cy="1012396"/>
          </a:xfrm>
          <a:custGeom>
            <a:avLst/>
            <a:gdLst/>
            <a:ahLst/>
            <a:cxnLst/>
            <a:rect l="l" t="t" r="r" b="b"/>
            <a:pathLst>
              <a:path w="9719004" h="1012396">
                <a:moveTo>
                  <a:pt x="0" y="0"/>
                </a:moveTo>
                <a:lnTo>
                  <a:pt x="9719004" y="0"/>
                </a:lnTo>
                <a:lnTo>
                  <a:pt x="9719004" y="1012396"/>
                </a:lnTo>
                <a:lnTo>
                  <a:pt x="0" y="1012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645439" y="3215650"/>
            <a:ext cx="11503980" cy="2685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86"/>
              </a:lnSpc>
            </a:pPr>
            <a:r>
              <a:rPr lang="en-US" sz="10386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PRAKTILISELT</a:t>
            </a:r>
          </a:p>
          <a:p>
            <a:pPr algn="l">
              <a:lnSpc>
                <a:spcPts val="10386"/>
              </a:lnSpc>
            </a:pPr>
            <a:r>
              <a:rPr lang="en-US" sz="10386">
                <a:solidFill>
                  <a:srgbClr val="FFFFFF"/>
                </a:solidFill>
                <a:latin typeface="Manrope"/>
                <a:ea typeface="Manrope"/>
                <a:cs typeface="Manrope"/>
                <a:sym typeface="Manrope"/>
              </a:rPr>
              <a:t>kõik on võimalik!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45439" y="8247993"/>
            <a:ext cx="4130099" cy="513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4"/>
              </a:lnSpc>
            </a:pPr>
            <a:r>
              <a:rPr lang="en-US" sz="3017" spc="-120">
                <a:solidFill>
                  <a:srgbClr val="F6F6F6"/>
                </a:solidFill>
                <a:latin typeface="Manrope Light"/>
                <a:ea typeface="Manrope Light"/>
                <a:cs typeface="Manrope Light"/>
                <a:sym typeface="Manrope Light"/>
              </a:rPr>
              <a:t>kutsehariduskeskus.ee</a:t>
            </a:r>
          </a:p>
        </p:txBody>
      </p:sp>
    </p:spTree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332</Words>
  <Application>Microsoft Office PowerPoint</Application>
  <PresentationFormat>Kohandatud</PresentationFormat>
  <Paragraphs>82</Paragraphs>
  <Slides>13</Slides>
  <Notes>0</Notes>
  <HiddenSlides>0</HiddenSlides>
  <MMClips>0</MMClips>
  <ScaleCrop>false</ScaleCrop>
  <HeadingPairs>
    <vt:vector size="4" baseType="variant">
      <vt:variant>
        <vt:lpstr>Kujundus</vt:lpstr>
      </vt:variant>
      <vt:variant>
        <vt:i4>1</vt:i4>
      </vt:variant>
      <vt:variant>
        <vt:lpstr>Slaidipealkirjad</vt:lpstr>
      </vt:variant>
      <vt:variant>
        <vt:i4>13</vt:i4>
      </vt:variant>
    </vt:vector>
  </HeadingPairs>
  <TitlesOfParts>
    <vt:vector size="14" baseType="lpstr">
      <vt:lpstr>Office Theme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Esitlus2026</dc:title>
  <dc:creator>Roman Kuznetsov</dc:creator>
  <cp:lastModifiedBy>Taavi Siru</cp:lastModifiedBy>
  <cp:revision>26</cp:revision>
  <dcterms:created xsi:type="dcterms:W3CDTF">2006-08-16T00:00:00Z</dcterms:created>
  <dcterms:modified xsi:type="dcterms:W3CDTF">2026-10-26T09:41:34Z</dcterms:modified>
  <dc:identifier>DAHDuuPZsI0</dc:identifier>
</cp:coreProperties>
</file>