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sldIdLst>
    <p:sldId id="256" r:id="rId5"/>
    <p:sldId id="291" r:id="rId6"/>
    <p:sldId id="322" r:id="rId7"/>
    <p:sldId id="332" r:id="rId8"/>
    <p:sldId id="320" r:id="rId9"/>
    <p:sldId id="323" r:id="rId10"/>
    <p:sldId id="324" r:id="rId11"/>
    <p:sldId id="325" r:id="rId12"/>
    <p:sldId id="327" r:id="rId13"/>
    <p:sldId id="328" r:id="rId14"/>
    <p:sldId id="329" r:id="rId15"/>
    <p:sldId id="330" r:id="rId16"/>
    <p:sldId id="331" r:id="rId17"/>
    <p:sldId id="333" r:id="rId18"/>
    <p:sldId id="334" r:id="rId19"/>
    <p:sldId id="269" r:id="rId20"/>
  </p:sldIdLst>
  <p:sldSz cx="18288000" cy="10287000"/>
  <p:notesSz cx="6858000" cy="9144000"/>
  <p:embeddedFontLst>
    <p:embeddedFont>
      <p:font typeface="Montserrat" panose="00000500000000000000" pitchFamily="2" charset="0"/>
      <p:regular r:id="rId21"/>
      <p:bold r:id="rId22"/>
      <p:italic r:id="rId23"/>
      <p:boldItalic r:id="rId24"/>
    </p:embeddedFont>
    <p:embeddedFont>
      <p:font typeface="Montserrat Ultra-Bold" panose="020B0604020202020204" charset="0"/>
      <p:regular r:id="rId25"/>
      <p:bold r:id="rId26"/>
    </p:embeddedFont>
    <p:embeddedFont>
      <p:font typeface="Verdana" panose="020B0604030504040204" pitchFamily="34" charset="0"/>
      <p:regular r:id="rId27"/>
      <p:bold r:id="rId28"/>
      <p:italic r:id="rId29"/>
      <p:boldItalic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0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AC3D9B1-B29A-1D1E-6BC1-F67FEFDD0844}" v="4" dt="2024-04-29T06:13:49.265"/>
    <p1510:client id="{F1AFA028-62DD-1A4D-A758-40333DA97668}" v="3" dt="2024-04-29T06:12:10.243"/>
    <p1510:client id="{F7FB7E9B-E1F9-A0F4-23AD-2B45E2D35782}" v="8" dt="2024-04-28T15:37:46.55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2160"/>
        <p:guide pos="2880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6.fntdata"/><Relationship Id="rId3" Type="http://schemas.openxmlformats.org/officeDocument/2006/relationships/customXml" Target="../customXml/item3.xml"/><Relationship Id="rId21" Type="http://schemas.openxmlformats.org/officeDocument/2006/relationships/font" Target="fonts/font1.fntdata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5.fntdata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9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4.fntdata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microsoft.com/office/2015/10/relationships/revisionInfo" Target="revisionInfo.xml"/><Relationship Id="rId8" Type="http://schemas.openxmlformats.org/officeDocument/2006/relationships/slide" Target="slides/slide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1.svg"/><Relationship Id="rId7" Type="http://schemas.openxmlformats.org/officeDocument/2006/relationships/image" Target="../media/image9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25.svg"/><Relationship Id="rId5" Type="http://schemas.openxmlformats.org/officeDocument/2006/relationships/image" Target="../media/image7.svg"/><Relationship Id="rId10" Type="http://schemas.openxmlformats.org/officeDocument/2006/relationships/image" Target="../media/image24.png"/><Relationship Id="rId4" Type="http://schemas.openxmlformats.org/officeDocument/2006/relationships/image" Target="../media/image6.png"/><Relationship Id="rId9" Type="http://schemas.openxmlformats.org/officeDocument/2006/relationships/image" Target="../media/image4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1.svg"/><Relationship Id="rId7" Type="http://schemas.openxmlformats.org/officeDocument/2006/relationships/image" Target="../media/image9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26.jpeg"/><Relationship Id="rId5" Type="http://schemas.openxmlformats.org/officeDocument/2006/relationships/image" Target="../media/image7.svg"/><Relationship Id="rId10" Type="http://schemas.openxmlformats.org/officeDocument/2006/relationships/image" Target="../media/image4.svg"/><Relationship Id="rId4" Type="http://schemas.openxmlformats.org/officeDocument/2006/relationships/image" Target="../media/image6.png"/><Relationship Id="rId9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1.svg"/><Relationship Id="rId7" Type="http://schemas.openxmlformats.org/officeDocument/2006/relationships/image" Target="../media/image9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27.jpeg"/><Relationship Id="rId5" Type="http://schemas.openxmlformats.org/officeDocument/2006/relationships/image" Target="../media/image7.svg"/><Relationship Id="rId10" Type="http://schemas.openxmlformats.org/officeDocument/2006/relationships/image" Target="../media/image4.svg"/><Relationship Id="rId4" Type="http://schemas.openxmlformats.org/officeDocument/2006/relationships/image" Target="../media/image6.png"/><Relationship Id="rId9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1.svg"/><Relationship Id="rId7" Type="http://schemas.openxmlformats.org/officeDocument/2006/relationships/image" Target="../media/image9.svg"/><Relationship Id="rId12" Type="http://schemas.openxmlformats.org/officeDocument/2006/relationships/image" Target="../media/image29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28.jpeg"/><Relationship Id="rId5" Type="http://schemas.openxmlformats.org/officeDocument/2006/relationships/image" Target="../media/image7.svg"/><Relationship Id="rId10" Type="http://schemas.openxmlformats.org/officeDocument/2006/relationships/image" Target="../media/image4.svg"/><Relationship Id="rId4" Type="http://schemas.openxmlformats.org/officeDocument/2006/relationships/image" Target="../media/image6.png"/><Relationship Id="rId9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1.svg"/><Relationship Id="rId7" Type="http://schemas.openxmlformats.org/officeDocument/2006/relationships/image" Target="../media/image9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30.jpeg"/><Relationship Id="rId5" Type="http://schemas.openxmlformats.org/officeDocument/2006/relationships/image" Target="../media/image7.svg"/><Relationship Id="rId10" Type="http://schemas.openxmlformats.org/officeDocument/2006/relationships/image" Target="../media/image4.svg"/><Relationship Id="rId4" Type="http://schemas.openxmlformats.org/officeDocument/2006/relationships/image" Target="../media/image6.png"/><Relationship Id="rId9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1.svg"/><Relationship Id="rId7" Type="http://schemas.openxmlformats.org/officeDocument/2006/relationships/image" Target="../media/image9.svg"/><Relationship Id="rId12" Type="http://schemas.openxmlformats.org/officeDocument/2006/relationships/image" Target="../media/image32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31.jpeg"/><Relationship Id="rId5" Type="http://schemas.openxmlformats.org/officeDocument/2006/relationships/image" Target="../media/image7.svg"/><Relationship Id="rId10" Type="http://schemas.openxmlformats.org/officeDocument/2006/relationships/image" Target="../media/image4.svg"/><Relationship Id="rId4" Type="http://schemas.openxmlformats.org/officeDocument/2006/relationships/image" Target="../media/image6.png"/><Relationship Id="rId9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35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4.jpeg"/><Relationship Id="rId3" Type="http://schemas.openxmlformats.org/officeDocument/2006/relationships/image" Target="../media/image11.svg"/><Relationship Id="rId7" Type="http://schemas.openxmlformats.org/officeDocument/2006/relationships/image" Target="../media/image9.svg"/><Relationship Id="rId12" Type="http://schemas.openxmlformats.org/officeDocument/2006/relationships/image" Target="../media/image13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2.jpeg"/><Relationship Id="rId5" Type="http://schemas.openxmlformats.org/officeDocument/2006/relationships/image" Target="../media/image7.svg"/><Relationship Id="rId10" Type="http://schemas.openxmlformats.org/officeDocument/2006/relationships/image" Target="../media/image4.svg"/><Relationship Id="rId4" Type="http://schemas.openxmlformats.org/officeDocument/2006/relationships/image" Target="../media/image6.png"/><Relationship Id="rId9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1.svg"/><Relationship Id="rId7" Type="http://schemas.openxmlformats.org/officeDocument/2006/relationships/image" Target="../media/image9.svg"/><Relationship Id="rId12" Type="http://schemas.openxmlformats.org/officeDocument/2006/relationships/image" Target="../media/image16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5.jpeg"/><Relationship Id="rId5" Type="http://schemas.openxmlformats.org/officeDocument/2006/relationships/image" Target="../media/image7.svg"/><Relationship Id="rId10" Type="http://schemas.openxmlformats.org/officeDocument/2006/relationships/image" Target="../media/image4.svg"/><Relationship Id="rId4" Type="http://schemas.openxmlformats.org/officeDocument/2006/relationships/image" Target="../media/image6.png"/><Relationship Id="rId9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1.svg"/><Relationship Id="rId7" Type="http://schemas.openxmlformats.org/officeDocument/2006/relationships/image" Target="../media/image9.svg"/><Relationship Id="rId12" Type="http://schemas.openxmlformats.org/officeDocument/2006/relationships/image" Target="../media/image18.em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7.jpeg"/><Relationship Id="rId5" Type="http://schemas.openxmlformats.org/officeDocument/2006/relationships/image" Target="../media/image7.svg"/><Relationship Id="rId10" Type="http://schemas.openxmlformats.org/officeDocument/2006/relationships/image" Target="../media/image4.svg"/><Relationship Id="rId4" Type="http://schemas.openxmlformats.org/officeDocument/2006/relationships/image" Target="../media/image6.png"/><Relationship Id="rId9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1.svg"/><Relationship Id="rId7" Type="http://schemas.openxmlformats.org/officeDocument/2006/relationships/image" Target="../media/image9.svg"/><Relationship Id="rId12" Type="http://schemas.openxmlformats.org/officeDocument/2006/relationships/image" Target="../media/image19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7.jpeg"/><Relationship Id="rId5" Type="http://schemas.openxmlformats.org/officeDocument/2006/relationships/image" Target="../media/image7.svg"/><Relationship Id="rId10" Type="http://schemas.openxmlformats.org/officeDocument/2006/relationships/image" Target="../media/image4.svg"/><Relationship Id="rId4" Type="http://schemas.openxmlformats.org/officeDocument/2006/relationships/image" Target="../media/image6.png"/><Relationship Id="rId9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1.svg"/><Relationship Id="rId7" Type="http://schemas.openxmlformats.org/officeDocument/2006/relationships/image" Target="../media/image9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20.jpeg"/><Relationship Id="rId5" Type="http://schemas.openxmlformats.org/officeDocument/2006/relationships/image" Target="../media/image7.svg"/><Relationship Id="rId10" Type="http://schemas.openxmlformats.org/officeDocument/2006/relationships/image" Target="../media/image4.svg"/><Relationship Id="rId4" Type="http://schemas.openxmlformats.org/officeDocument/2006/relationships/image" Target="../media/image6.png"/><Relationship Id="rId9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1.svg"/><Relationship Id="rId7" Type="http://schemas.openxmlformats.org/officeDocument/2006/relationships/image" Target="../media/image9.svg"/><Relationship Id="rId12" Type="http://schemas.openxmlformats.org/officeDocument/2006/relationships/image" Target="../media/image2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7.jpeg"/><Relationship Id="rId5" Type="http://schemas.openxmlformats.org/officeDocument/2006/relationships/image" Target="../media/image7.svg"/><Relationship Id="rId10" Type="http://schemas.openxmlformats.org/officeDocument/2006/relationships/image" Target="../media/image4.svg"/><Relationship Id="rId4" Type="http://schemas.openxmlformats.org/officeDocument/2006/relationships/image" Target="../media/image6.png"/><Relationship Id="rId9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1.svg"/><Relationship Id="rId7" Type="http://schemas.openxmlformats.org/officeDocument/2006/relationships/image" Target="../media/image9.svg"/><Relationship Id="rId12" Type="http://schemas.openxmlformats.org/officeDocument/2006/relationships/image" Target="../media/image23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22.jpeg"/><Relationship Id="rId5" Type="http://schemas.openxmlformats.org/officeDocument/2006/relationships/image" Target="../media/image7.svg"/><Relationship Id="rId10" Type="http://schemas.openxmlformats.org/officeDocument/2006/relationships/image" Target="../media/image4.svg"/><Relationship Id="rId4" Type="http://schemas.openxmlformats.org/officeDocument/2006/relationships/image" Target="../media/image6.png"/><Relationship Id="rId9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C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12801600" y="3314700"/>
            <a:ext cx="7315200" cy="3657600"/>
          </a:xfrm>
          <a:custGeom>
            <a:avLst/>
            <a:gdLst/>
            <a:ahLst/>
            <a:cxnLst/>
            <a:rect l="l" t="t" r="r" b="b"/>
            <a:pathLst>
              <a:path w="7315200" h="3657600">
                <a:moveTo>
                  <a:pt x="0" y="0"/>
                </a:moveTo>
                <a:lnTo>
                  <a:pt x="7315200" y="0"/>
                </a:lnTo>
                <a:lnTo>
                  <a:pt x="7315200" y="3657600"/>
                </a:lnTo>
                <a:lnTo>
                  <a:pt x="0" y="36576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EE"/>
          </a:p>
        </p:txBody>
      </p:sp>
      <p:sp>
        <p:nvSpPr>
          <p:cNvPr id="4" name="Freeform 4"/>
          <p:cNvSpPr/>
          <p:nvPr/>
        </p:nvSpPr>
        <p:spPr>
          <a:xfrm flipH="1">
            <a:off x="0" y="6172200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4114800" y="0"/>
                </a:moveTo>
                <a:lnTo>
                  <a:pt x="0" y="0"/>
                </a:lnTo>
                <a:lnTo>
                  <a:pt x="0" y="4114800"/>
                </a:lnTo>
                <a:lnTo>
                  <a:pt x="4114800" y="4114800"/>
                </a:lnTo>
                <a:lnTo>
                  <a:pt x="411480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EE"/>
          </a:p>
        </p:txBody>
      </p:sp>
      <p:sp>
        <p:nvSpPr>
          <p:cNvPr id="5" name="Freeform 5"/>
          <p:cNvSpPr/>
          <p:nvPr/>
        </p:nvSpPr>
        <p:spPr>
          <a:xfrm>
            <a:off x="4056632" y="3313209"/>
            <a:ext cx="10174736" cy="3143656"/>
          </a:xfrm>
          <a:custGeom>
            <a:avLst/>
            <a:gdLst/>
            <a:ahLst/>
            <a:cxnLst/>
            <a:rect l="l" t="t" r="r" b="b"/>
            <a:pathLst>
              <a:path w="10174736" h="3143656">
                <a:moveTo>
                  <a:pt x="0" y="0"/>
                </a:moveTo>
                <a:lnTo>
                  <a:pt x="10174736" y="0"/>
                </a:lnTo>
                <a:lnTo>
                  <a:pt x="10174736" y="3143656"/>
                </a:lnTo>
                <a:lnTo>
                  <a:pt x="0" y="314365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EE"/>
          </a:p>
        </p:txBody>
      </p:sp>
      <p:sp>
        <p:nvSpPr>
          <p:cNvPr id="6" name="TextBox 6"/>
          <p:cNvSpPr txBox="1"/>
          <p:nvPr/>
        </p:nvSpPr>
        <p:spPr>
          <a:xfrm>
            <a:off x="8247183" y="6114930"/>
            <a:ext cx="5309367" cy="5202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280"/>
              </a:lnSpc>
            </a:pPr>
            <a:r>
              <a:rPr lang="en-US" sz="3057">
                <a:solidFill>
                  <a:srgbClr val="737373"/>
                </a:solidFill>
                <a:latin typeface="Montserrat Ultra-Bold"/>
              </a:rPr>
              <a:t>kutsehariduskeskus.ee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C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 4">
            <a:extLst>
              <a:ext uri="{FF2B5EF4-FFF2-40B4-BE49-F238E27FC236}">
                <a16:creationId xmlns:a16="http://schemas.microsoft.com/office/drawing/2014/main" id="{9A08050E-5CD5-B038-A9B6-8A6FCE15F62E}"/>
              </a:ext>
            </a:extLst>
          </p:cNvPr>
          <p:cNvSpPr/>
          <p:nvPr/>
        </p:nvSpPr>
        <p:spPr>
          <a:xfrm rot="10800000">
            <a:off x="11125729" y="7392427"/>
            <a:ext cx="4904740" cy="2433226"/>
          </a:xfrm>
          <a:custGeom>
            <a:avLst/>
            <a:gdLst/>
            <a:ahLst/>
            <a:cxnLst/>
            <a:rect l="l" t="t" r="r" b="b"/>
            <a:pathLst>
              <a:path w="812800" h="406400">
                <a:moveTo>
                  <a:pt x="609600" y="0"/>
                </a:moveTo>
                <a:cubicBezTo>
                  <a:pt x="721824" y="0"/>
                  <a:pt x="812800" y="90976"/>
                  <a:pt x="812800" y="203200"/>
                </a:cubicBezTo>
                <a:cubicBezTo>
                  <a:pt x="812800" y="315424"/>
                  <a:pt x="721824" y="406400"/>
                  <a:pt x="609600" y="406400"/>
                </a:cubicBezTo>
                <a:lnTo>
                  <a:pt x="203200" y="406400"/>
                </a:lnTo>
                <a:cubicBezTo>
                  <a:pt x="90976" y="406400"/>
                  <a:pt x="0" y="315424"/>
                  <a:pt x="0" y="203200"/>
                </a:cubicBezTo>
                <a:cubicBezTo>
                  <a:pt x="0" y="90976"/>
                  <a:pt x="90976" y="0"/>
                  <a:pt x="203200" y="0"/>
                </a:cubicBezTo>
                <a:close/>
              </a:path>
            </a:pathLst>
          </a:custGeom>
          <a:solidFill>
            <a:srgbClr val="D9D9D9"/>
          </a:solidFill>
        </p:spPr>
        <p:txBody>
          <a:bodyPr/>
          <a:lstStyle/>
          <a:p>
            <a:endParaRPr lang="en-US"/>
          </a:p>
        </p:txBody>
      </p:sp>
      <p:sp>
        <p:nvSpPr>
          <p:cNvPr id="22" name="Freeform 4">
            <a:extLst>
              <a:ext uri="{FF2B5EF4-FFF2-40B4-BE49-F238E27FC236}">
                <a16:creationId xmlns:a16="http://schemas.microsoft.com/office/drawing/2014/main" id="{1B054F5D-3413-D9E4-310B-E1C9826500DC}"/>
              </a:ext>
            </a:extLst>
          </p:cNvPr>
          <p:cNvSpPr/>
          <p:nvPr/>
        </p:nvSpPr>
        <p:spPr>
          <a:xfrm rot="10800000">
            <a:off x="952034" y="7478560"/>
            <a:ext cx="5699698" cy="2433226"/>
          </a:xfrm>
          <a:custGeom>
            <a:avLst/>
            <a:gdLst/>
            <a:ahLst/>
            <a:cxnLst/>
            <a:rect l="l" t="t" r="r" b="b"/>
            <a:pathLst>
              <a:path w="812800" h="406400">
                <a:moveTo>
                  <a:pt x="609600" y="0"/>
                </a:moveTo>
                <a:cubicBezTo>
                  <a:pt x="721824" y="0"/>
                  <a:pt x="812800" y="90976"/>
                  <a:pt x="812800" y="203200"/>
                </a:cubicBezTo>
                <a:cubicBezTo>
                  <a:pt x="812800" y="315424"/>
                  <a:pt x="721824" y="406400"/>
                  <a:pt x="609600" y="406400"/>
                </a:cubicBezTo>
                <a:lnTo>
                  <a:pt x="203200" y="406400"/>
                </a:lnTo>
                <a:cubicBezTo>
                  <a:pt x="90976" y="406400"/>
                  <a:pt x="0" y="315424"/>
                  <a:pt x="0" y="203200"/>
                </a:cubicBezTo>
                <a:cubicBezTo>
                  <a:pt x="0" y="90976"/>
                  <a:pt x="90976" y="0"/>
                  <a:pt x="203200" y="0"/>
                </a:cubicBezTo>
                <a:close/>
              </a:path>
            </a:pathLst>
          </a:custGeom>
          <a:solidFill>
            <a:srgbClr val="D9D9D9"/>
          </a:solidFill>
        </p:spPr>
        <p:txBody>
          <a:bodyPr/>
          <a:lstStyle/>
          <a:p>
            <a:endParaRPr lang="en-US"/>
          </a:p>
        </p:txBody>
      </p:sp>
      <p:sp>
        <p:nvSpPr>
          <p:cNvPr id="21" name="Freeform 4">
            <a:extLst>
              <a:ext uri="{FF2B5EF4-FFF2-40B4-BE49-F238E27FC236}">
                <a16:creationId xmlns:a16="http://schemas.microsoft.com/office/drawing/2014/main" id="{4692A812-4AAF-1D0C-3677-1281530714ED}"/>
              </a:ext>
            </a:extLst>
          </p:cNvPr>
          <p:cNvSpPr/>
          <p:nvPr/>
        </p:nvSpPr>
        <p:spPr>
          <a:xfrm rot="10800000">
            <a:off x="3293409" y="5828422"/>
            <a:ext cx="3033838" cy="1404847"/>
          </a:xfrm>
          <a:custGeom>
            <a:avLst/>
            <a:gdLst/>
            <a:ahLst/>
            <a:cxnLst/>
            <a:rect l="l" t="t" r="r" b="b"/>
            <a:pathLst>
              <a:path w="812800" h="406400">
                <a:moveTo>
                  <a:pt x="609600" y="0"/>
                </a:moveTo>
                <a:cubicBezTo>
                  <a:pt x="721824" y="0"/>
                  <a:pt x="812800" y="90976"/>
                  <a:pt x="812800" y="203200"/>
                </a:cubicBezTo>
                <a:cubicBezTo>
                  <a:pt x="812800" y="315424"/>
                  <a:pt x="721824" y="406400"/>
                  <a:pt x="609600" y="406400"/>
                </a:cubicBezTo>
                <a:lnTo>
                  <a:pt x="203200" y="406400"/>
                </a:lnTo>
                <a:cubicBezTo>
                  <a:pt x="90976" y="406400"/>
                  <a:pt x="0" y="315424"/>
                  <a:pt x="0" y="203200"/>
                </a:cubicBezTo>
                <a:cubicBezTo>
                  <a:pt x="0" y="90976"/>
                  <a:pt x="90976" y="0"/>
                  <a:pt x="203200" y="0"/>
                </a:cubicBezTo>
                <a:close/>
              </a:path>
            </a:pathLst>
          </a:custGeom>
          <a:solidFill>
            <a:srgbClr val="D9D9D9"/>
          </a:solidFill>
        </p:spPr>
        <p:txBody>
          <a:bodyPr/>
          <a:lstStyle/>
          <a:p>
            <a:endParaRPr lang="en-EE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" name="Freeform 2"/>
          <p:cNvSpPr/>
          <p:nvPr/>
        </p:nvSpPr>
        <p:spPr>
          <a:xfrm flipH="1" flipV="1">
            <a:off x="0" y="0"/>
            <a:ext cx="2769935" cy="2769935"/>
          </a:xfrm>
          <a:custGeom>
            <a:avLst/>
            <a:gdLst/>
            <a:ahLst/>
            <a:cxnLst/>
            <a:rect l="l" t="t" r="r" b="b"/>
            <a:pathLst>
              <a:path w="2769935" h="2769935">
                <a:moveTo>
                  <a:pt x="2769935" y="2769935"/>
                </a:moveTo>
                <a:lnTo>
                  <a:pt x="0" y="2769935"/>
                </a:lnTo>
                <a:lnTo>
                  <a:pt x="0" y="0"/>
                </a:lnTo>
                <a:lnTo>
                  <a:pt x="2769935" y="0"/>
                </a:lnTo>
                <a:lnTo>
                  <a:pt x="2769935" y="2769935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EE"/>
          </a:p>
        </p:txBody>
      </p:sp>
      <p:sp>
        <p:nvSpPr>
          <p:cNvPr id="3" name="Freeform 3"/>
          <p:cNvSpPr/>
          <p:nvPr/>
        </p:nvSpPr>
        <p:spPr>
          <a:xfrm>
            <a:off x="17576807" y="9589688"/>
            <a:ext cx="402724" cy="402724"/>
          </a:xfrm>
          <a:custGeom>
            <a:avLst/>
            <a:gdLst/>
            <a:ahLst/>
            <a:cxnLst/>
            <a:rect l="l" t="t" r="r" b="b"/>
            <a:pathLst>
              <a:path w="402724" h="402724">
                <a:moveTo>
                  <a:pt x="0" y="0"/>
                </a:moveTo>
                <a:lnTo>
                  <a:pt x="402725" y="0"/>
                </a:lnTo>
                <a:lnTo>
                  <a:pt x="402725" y="402724"/>
                </a:lnTo>
                <a:lnTo>
                  <a:pt x="0" y="40272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EE"/>
          </a:p>
        </p:txBody>
      </p:sp>
      <p:sp>
        <p:nvSpPr>
          <p:cNvPr id="4" name="Freeform 4"/>
          <p:cNvSpPr/>
          <p:nvPr/>
        </p:nvSpPr>
        <p:spPr>
          <a:xfrm>
            <a:off x="17071856" y="9589688"/>
            <a:ext cx="402724" cy="402724"/>
          </a:xfrm>
          <a:custGeom>
            <a:avLst/>
            <a:gdLst/>
            <a:ahLst/>
            <a:cxnLst/>
            <a:rect l="l" t="t" r="r" b="b"/>
            <a:pathLst>
              <a:path w="402724" h="402724">
                <a:moveTo>
                  <a:pt x="0" y="0"/>
                </a:moveTo>
                <a:lnTo>
                  <a:pt x="402724" y="0"/>
                </a:lnTo>
                <a:lnTo>
                  <a:pt x="402724" y="402724"/>
                </a:lnTo>
                <a:lnTo>
                  <a:pt x="0" y="40272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EE"/>
          </a:p>
        </p:txBody>
      </p:sp>
      <p:sp>
        <p:nvSpPr>
          <p:cNvPr id="7" name="Freeform 7"/>
          <p:cNvSpPr/>
          <p:nvPr/>
        </p:nvSpPr>
        <p:spPr>
          <a:xfrm flipV="1">
            <a:off x="15518065" y="0"/>
            <a:ext cx="2769935" cy="2769935"/>
          </a:xfrm>
          <a:custGeom>
            <a:avLst/>
            <a:gdLst/>
            <a:ahLst/>
            <a:cxnLst/>
            <a:rect l="l" t="t" r="r" b="b"/>
            <a:pathLst>
              <a:path w="2769935" h="2769935">
                <a:moveTo>
                  <a:pt x="0" y="2769935"/>
                </a:moveTo>
                <a:lnTo>
                  <a:pt x="2769935" y="2769935"/>
                </a:lnTo>
                <a:lnTo>
                  <a:pt x="2769935" y="0"/>
                </a:lnTo>
                <a:lnTo>
                  <a:pt x="0" y="0"/>
                </a:lnTo>
                <a:lnTo>
                  <a:pt x="0" y="2769935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EE"/>
          </a:p>
        </p:txBody>
      </p:sp>
      <p:sp>
        <p:nvSpPr>
          <p:cNvPr id="12" name="TextBox 12"/>
          <p:cNvSpPr txBox="1"/>
          <p:nvPr/>
        </p:nvSpPr>
        <p:spPr>
          <a:xfrm rot="16200000">
            <a:off x="-2952350" y="636769"/>
            <a:ext cx="7679602" cy="914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/>
            <a:r>
              <a:rPr lang="et-EE" sz="6000" b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Juhtimine</a:t>
            </a:r>
            <a:endParaRPr lang="en-US" sz="6000" b="1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17272105" y="8070135"/>
            <a:ext cx="707426" cy="14590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3999"/>
              </a:lnSpc>
            </a:pPr>
            <a:r>
              <a:rPr lang="en-US" sz="3200">
                <a:solidFill>
                  <a:srgbClr val="004020"/>
                </a:solidFill>
                <a:latin typeface="Montserrat Ultra-Bold"/>
              </a:rPr>
              <a:t>0</a:t>
            </a:r>
            <a:r>
              <a:rPr lang="et-EE" sz="3200">
                <a:solidFill>
                  <a:srgbClr val="004020"/>
                </a:solidFill>
                <a:latin typeface="Montserrat Ultra-Bold"/>
              </a:rPr>
              <a:t>9</a:t>
            </a:r>
            <a:endParaRPr lang="en-US" sz="3200">
              <a:solidFill>
                <a:srgbClr val="004020"/>
              </a:solidFill>
              <a:latin typeface="Montserrat Ultra-Bold"/>
            </a:endParaRPr>
          </a:p>
        </p:txBody>
      </p:sp>
      <p:sp>
        <p:nvSpPr>
          <p:cNvPr id="123" name="Freeform 4">
            <a:extLst>
              <a:ext uri="{FF2B5EF4-FFF2-40B4-BE49-F238E27FC236}">
                <a16:creationId xmlns:a16="http://schemas.microsoft.com/office/drawing/2014/main" id="{2AF6D1A1-B2B0-914E-92E0-E621A1BDEA57}"/>
              </a:ext>
            </a:extLst>
          </p:cNvPr>
          <p:cNvSpPr/>
          <p:nvPr/>
        </p:nvSpPr>
        <p:spPr>
          <a:xfrm rot="10800000">
            <a:off x="5946851" y="3996207"/>
            <a:ext cx="2858848" cy="1280043"/>
          </a:xfrm>
          <a:custGeom>
            <a:avLst/>
            <a:gdLst/>
            <a:ahLst/>
            <a:cxnLst/>
            <a:rect l="l" t="t" r="r" b="b"/>
            <a:pathLst>
              <a:path w="812800" h="406400">
                <a:moveTo>
                  <a:pt x="609600" y="0"/>
                </a:moveTo>
                <a:cubicBezTo>
                  <a:pt x="721824" y="0"/>
                  <a:pt x="812800" y="90976"/>
                  <a:pt x="812800" y="203200"/>
                </a:cubicBezTo>
                <a:cubicBezTo>
                  <a:pt x="812800" y="315424"/>
                  <a:pt x="721824" y="406400"/>
                  <a:pt x="609600" y="406400"/>
                </a:cubicBezTo>
                <a:lnTo>
                  <a:pt x="203200" y="406400"/>
                </a:lnTo>
                <a:cubicBezTo>
                  <a:pt x="90976" y="406400"/>
                  <a:pt x="0" y="315424"/>
                  <a:pt x="0" y="203200"/>
                </a:cubicBezTo>
                <a:cubicBezTo>
                  <a:pt x="0" y="90976"/>
                  <a:pt x="90976" y="0"/>
                  <a:pt x="203200" y="0"/>
                </a:cubicBezTo>
                <a:close/>
              </a:path>
            </a:pathLst>
          </a:custGeom>
          <a:solidFill>
            <a:srgbClr val="D9D9D9"/>
          </a:solidFill>
        </p:spPr>
        <p:txBody>
          <a:bodyPr/>
          <a:lstStyle/>
          <a:p>
            <a:endParaRPr lang="en-EE"/>
          </a:p>
        </p:txBody>
      </p:sp>
      <p:sp>
        <p:nvSpPr>
          <p:cNvPr id="124" name="Freeform 4">
            <a:extLst>
              <a:ext uri="{FF2B5EF4-FFF2-40B4-BE49-F238E27FC236}">
                <a16:creationId xmlns:a16="http://schemas.microsoft.com/office/drawing/2014/main" id="{8AA45D14-2B6C-9546-882A-24423BEE8C9D}"/>
              </a:ext>
            </a:extLst>
          </p:cNvPr>
          <p:cNvSpPr/>
          <p:nvPr/>
        </p:nvSpPr>
        <p:spPr>
          <a:xfrm rot="10800000">
            <a:off x="9005364" y="3970763"/>
            <a:ext cx="2858848" cy="1280043"/>
          </a:xfrm>
          <a:custGeom>
            <a:avLst/>
            <a:gdLst/>
            <a:ahLst/>
            <a:cxnLst/>
            <a:rect l="l" t="t" r="r" b="b"/>
            <a:pathLst>
              <a:path w="812800" h="406400">
                <a:moveTo>
                  <a:pt x="609600" y="0"/>
                </a:moveTo>
                <a:cubicBezTo>
                  <a:pt x="721824" y="0"/>
                  <a:pt x="812800" y="90976"/>
                  <a:pt x="812800" y="203200"/>
                </a:cubicBezTo>
                <a:cubicBezTo>
                  <a:pt x="812800" y="315424"/>
                  <a:pt x="721824" y="406400"/>
                  <a:pt x="609600" y="406400"/>
                </a:cubicBezTo>
                <a:lnTo>
                  <a:pt x="203200" y="406400"/>
                </a:lnTo>
                <a:cubicBezTo>
                  <a:pt x="90976" y="406400"/>
                  <a:pt x="0" y="315424"/>
                  <a:pt x="0" y="203200"/>
                </a:cubicBezTo>
                <a:cubicBezTo>
                  <a:pt x="0" y="90976"/>
                  <a:pt x="90976" y="0"/>
                  <a:pt x="203200" y="0"/>
                </a:cubicBezTo>
                <a:close/>
              </a:path>
            </a:pathLst>
          </a:custGeom>
          <a:solidFill>
            <a:srgbClr val="D9D9D9"/>
          </a:solidFill>
        </p:spPr>
        <p:txBody>
          <a:bodyPr/>
          <a:lstStyle/>
          <a:p>
            <a:endParaRPr lang="en-EE"/>
          </a:p>
        </p:txBody>
      </p:sp>
      <p:sp>
        <p:nvSpPr>
          <p:cNvPr id="122" name="Freeform 4">
            <a:extLst>
              <a:ext uri="{FF2B5EF4-FFF2-40B4-BE49-F238E27FC236}">
                <a16:creationId xmlns:a16="http://schemas.microsoft.com/office/drawing/2014/main" id="{BEB3A869-1AE9-AD49-A454-13EA0E6D4BDC}"/>
              </a:ext>
            </a:extLst>
          </p:cNvPr>
          <p:cNvSpPr/>
          <p:nvPr/>
        </p:nvSpPr>
        <p:spPr>
          <a:xfrm rot="10800000">
            <a:off x="10740636" y="2206317"/>
            <a:ext cx="2858848" cy="1280043"/>
          </a:xfrm>
          <a:custGeom>
            <a:avLst/>
            <a:gdLst/>
            <a:ahLst/>
            <a:cxnLst/>
            <a:rect l="l" t="t" r="r" b="b"/>
            <a:pathLst>
              <a:path w="812800" h="406400">
                <a:moveTo>
                  <a:pt x="609600" y="0"/>
                </a:moveTo>
                <a:cubicBezTo>
                  <a:pt x="721824" y="0"/>
                  <a:pt x="812800" y="90976"/>
                  <a:pt x="812800" y="203200"/>
                </a:cubicBezTo>
                <a:cubicBezTo>
                  <a:pt x="812800" y="315424"/>
                  <a:pt x="721824" y="406400"/>
                  <a:pt x="609600" y="406400"/>
                </a:cubicBezTo>
                <a:lnTo>
                  <a:pt x="203200" y="406400"/>
                </a:lnTo>
                <a:cubicBezTo>
                  <a:pt x="90976" y="406400"/>
                  <a:pt x="0" y="315424"/>
                  <a:pt x="0" y="203200"/>
                </a:cubicBezTo>
                <a:cubicBezTo>
                  <a:pt x="0" y="90976"/>
                  <a:pt x="90976" y="0"/>
                  <a:pt x="203200" y="0"/>
                </a:cubicBezTo>
                <a:close/>
              </a:path>
            </a:pathLst>
          </a:custGeom>
          <a:solidFill>
            <a:srgbClr val="D9D9D9"/>
          </a:solidFill>
        </p:spPr>
        <p:txBody>
          <a:bodyPr/>
          <a:lstStyle/>
          <a:p>
            <a:endParaRPr lang="en-EE"/>
          </a:p>
        </p:txBody>
      </p:sp>
      <p:sp>
        <p:nvSpPr>
          <p:cNvPr id="121" name="Freeform 4">
            <a:extLst>
              <a:ext uri="{FF2B5EF4-FFF2-40B4-BE49-F238E27FC236}">
                <a16:creationId xmlns:a16="http://schemas.microsoft.com/office/drawing/2014/main" id="{3FFEC71A-4E1A-AD4A-B288-4DA614E06A72}"/>
              </a:ext>
            </a:extLst>
          </p:cNvPr>
          <p:cNvSpPr/>
          <p:nvPr/>
        </p:nvSpPr>
        <p:spPr>
          <a:xfrm rot="10800000">
            <a:off x="7415345" y="2254587"/>
            <a:ext cx="2858848" cy="1280043"/>
          </a:xfrm>
          <a:custGeom>
            <a:avLst/>
            <a:gdLst/>
            <a:ahLst/>
            <a:cxnLst/>
            <a:rect l="l" t="t" r="r" b="b"/>
            <a:pathLst>
              <a:path w="812800" h="406400">
                <a:moveTo>
                  <a:pt x="609600" y="0"/>
                </a:moveTo>
                <a:cubicBezTo>
                  <a:pt x="721824" y="0"/>
                  <a:pt x="812800" y="90976"/>
                  <a:pt x="812800" y="203200"/>
                </a:cubicBezTo>
                <a:cubicBezTo>
                  <a:pt x="812800" y="315424"/>
                  <a:pt x="721824" y="406400"/>
                  <a:pt x="609600" y="406400"/>
                </a:cubicBezTo>
                <a:lnTo>
                  <a:pt x="203200" y="406400"/>
                </a:lnTo>
                <a:cubicBezTo>
                  <a:pt x="90976" y="406400"/>
                  <a:pt x="0" y="315424"/>
                  <a:pt x="0" y="203200"/>
                </a:cubicBezTo>
                <a:cubicBezTo>
                  <a:pt x="0" y="90976"/>
                  <a:pt x="90976" y="0"/>
                  <a:pt x="203200" y="0"/>
                </a:cubicBezTo>
                <a:close/>
              </a:path>
            </a:pathLst>
          </a:custGeom>
          <a:solidFill>
            <a:srgbClr val="D9D9D9"/>
          </a:solidFill>
        </p:spPr>
        <p:txBody>
          <a:bodyPr/>
          <a:lstStyle/>
          <a:p>
            <a:endParaRPr lang="en-EE"/>
          </a:p>
        </p:txBody>
      </p:sp>
      <p:sp>
        <p:nvSpPr>
          <p:cNvPr id="120" name="Freeform 4">
            <a:extLst>
              <a:ext uri="{FF2B5EF4-FFF2-40B4-BE49-F238E27FC236}">
                <a16:creationId xmlns:a16="http://schemas.microsoft.com/office/drawing/2014/main" id="{48807E1C-7089-B141-8DE7-52AB50675387}"/>
              </a:ext>
            </a:extLst>
          </p:cNvPr>
          <p:cNvSpPr/>
          <p:nvPr/>
        </p:nvSpPr>
        <p:spPr>
          <a:xfrm rot="10800000">
            <a:off x="4149078" y="2238438"/>
            <a:ext cx="2858848" cy="1280043"/>
          </a:xfrm>
          <a:custGeom>
            <a:avLst/>
            <a:gdLst/>
            <a:ahLst/>
            <a:cxnLst/>
            <a:rect l="l" t="t" r="r" b="b"/>
            <a:pathLst>
              <a:path w="812800" h="406400">
                <a:moveTo>
                  <a:pt x="609600" y="0"/>
                </a:moveTo>
                <a:cubicBezTo>
                  <a:pt x="721824" y="0"/>
                  <a:pt x="812800" y="90976"/>
                  <a:pt x="812800" y="203200"/>
                </a:cubicBezTo>
                <a:cubicBezTo>
                  <a:pt x="812800" y="315424"/>
                  <a:pt x="721824" y="406400"/>
                  <a:pt x="609600" y="406400"/>
                </a:cubicBezTo>
                <a:lnTo>
                  <a:pt x="203200" y="406400"/>
                </a:lnTo>
                <a:cubicBezTo>
                  <a:pt x="90976" y="406400"/>
                  <a:pt x="0" y="315424"/>
                  <a:pt x="0" y="203200"/>
                </a:cubicBezTo>
                <a:cubicBezTo>
                  <a:pt x="0" y="90976"/>
                  <a:pt x="90976" y="0"/>
                  <a:pt x="203200" y="0"/>
                </a:cubicBezTo>
                <a:close/>
              </a:path>
            </a:pathLst>
          </a:custGeom>
          <a:solidFill>
            <a:srgbClr val="D9D9D9"/>
          </a:solidFill>
        </p:spPr>
        <p:txBody>
          <a:bodyPr/>
          <a:lstStyle/>
          <a:p>
            <a:endParaRPr lang="en-EE"/>
          </a:p>
        </p:txBody>
      </p:sp>
      <p:sp>
        <p:nvSpPr>
          <p:cNvPr id="63" name="Freeform 4">
            <a:extLst>
              <a:ext uri="{FF2B5EF4-FFF2-40B4-BE49-F238E27FC236}">
                <a16:creationId xmlns:a16="http://schemas.microsoft.com/office/drawing/2014/main" id="{4C0C3810-A0BF-0F4D-B022-6AFC5933FD5A}"/>
              </a:ext>
            </a:extLst>
          </p:cNvPr>
          <p:cNvSpPr/>
          <p:nvPr/>
        </p:nvSpPr>
        <p:spPr>
          <a:xfrm rot="10800000">
            <a:off x="11658907" y="5772778"/>
            <a:ext cx="3149653" cy="1361083"/>
          </a:xfrm>
          <a:custGeom>
            <a:avLst/>
            <a:gdLst/>
            <a:ahLst/>
            <a:cxnLst/>
            <a:rect l="l" t="t" r="r" b="b"/>
            <a:pathLst>
              <a:path w="812800" h="406400">
                <a:moveTo>
                  <a:pt x="609600" y="0"/>
                </a:moveTo>
                <a:cubicBezTo>
                  <a:pt x="721824" y="0"/>
                  <a:pt x="812800" y="90976"/>
                  <a:pt x="812800" y="203200"/>
                </a:cubicBezTo>
                <a:cubicBezTo>
                  <a:pt x="812800" y="315424"/>
                  <a:pt x="721824" y="406400"/>
                  <a:pt x="609600" y="406400"/>
                </a:cubicBezTo>
                <a:lnTo>
                  <a:pt x="203200" y="406400"/>
                </a:lnTo>
                <a:cubicBezTo>
                  <a:pt x="90976" y="406400"/>
                  <a:pt x="0" y="315424"/>
                  <a:pt x="0" y="203200"/>
                </a:cubicBezTo>
                <a:cubicBezTo>
                  <a:pt x="0" y="90976"/>
                  <a:pt x="90976" y="0"/>
                  <a:pt x="203200" y="0"/>
                </a:cubicBezTo>
                <a:close/>
              </a:path>
            </a:pathLst>
          </a:custGeom>
          <a:solidFill>
            <a:srgbClr val="D9D9D9"/>
          </a:solidFill>
        </p:spPr>
        <p:txBody>
          <a:bodyPr/>
          <a:lstStyle/>
          <a:p>
            <a:endParaRPr lang="en-EE"/>
          </a:p>
        </p:txBody>
      </p:sp>
      <p:sp>
        <p:nvSpPr>
          <p:cNvPr id="66" name="Freeform 4">
            <a:extLst>
              <a:ext uri="{FF2B5EF4-FFF2-40B4-BE49-F238E27FC236}">
                <a16:creationId xmlns:a16="http://schemas.microsoft.com/office/drawing/2014/main" id="{AE0E10C0-714C-CA4B-939B-5FCFD0C46113}"/>
              </a:ext>
            </a:extLst>
          </p:cNvPr>
          <p:cNvSpPr/>
          <p:nvPr/>
        </p:nvSpPr>
        <p:spPr>
          <a:xfrm rot="10800000">
            <a:off x="11901822" y="3953470"/>
            <a:ext cx="2858848" cy="1280043"/>
          </a:xfrm>
          <a:custGeom>
            <a:avLst/>
            <a:gdLst/>
            <a:ahLst/>
            <a:cxnLst/>
            <a:rect l="l" t="t" r="r" b="b"/>
            <a:pathLst>
              <a:path w="812800" h="406400">
                <a:moveTo>
                  <a:pt x="609600" y="0"/>
                </a:moveTo>
                <a:cubicBezTo>
                  <a:pt x="721824" y="0"/>
                  <a:pt x="812800" y="90976"/>
                  <a:pt x="812800" y="203200"/>
                </a:cubicBezTo>
                <a:cubicBezTo>
                  <a:pt x="812800" y="315424"/>
                  <a:pt x="721824" y="406400"/>
                  <a:pt x="609600" y="406400"/>
                </a:cubicBezTo>
                <a:lnTo>
                  <a:pt x="203200" y="406400"/>
                </a:lnTo>
                <a:cubicBezTo>
                  <a:pt x="90976" y="406400"/>
                  <a:pt x="0" y="315424"/>
                  <a:pt x="0" y="203200"/>
                </a:cubicBezTo>
                <a:cubicBezTo>
                  <a:pt x="0" y="90976"/>
                  <a:pt x="90976" y="0"/>
                  <a:pt x="203200" y="0"/>
                </a:cubicBezTo>
                <a:close/>
              </a:path>
            </a:pathLst>
          </a:custGeom>
          <a:solidFill>
            <a:srgbClr val="D9D9D9"/>
          </a:solidFill>
        </p:spPr>
        <p:txBody>
          <a:bodyPr/>
          <a:lstStyle/>
          <a:p>
            <a:endParaRPr lang="en-EE"/>
          </a:p>
        </p:txBody>
      </p:sp>
      <p:sp>
        <p:nvSpPr>
          <p:cNvPr id="75" name="TextBox 24">
            <a:extLst>
              <a:ext uri="{FF2B5EF4-FFF2-40B4-BE49-F238E27FC236}">
                <a16:creationId xmlns:a16="http://schemas.microsoft.com/office/drawing/2014/main" id="{96CC4E8E-CE90-7E4B-8363-A218A9EAEC4E}"/>
              </a:ext>
            </a:extLst>
          </p:cNvPr>
          <p:cNvSpPr txBox="1"/>
          <p:nvPr/>
        </p:nvSpPr>
        <p:spPr>
          <a:xfrm>
            <a:off x="6759497" y="2660069"/>
            <a:ext cx="4170544" cy="3833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000" b="1">
                <a:solidFill>
                  <a:srgbClr val="004020"/>
                </a:solidFill>
                <a:latin typeface="Verdana" panose="020B0604030504040204" pitchFamily="34" charset="0"/>
                <a:ea typeface="Verdana" panose="020B0604030504040204" pitchFamily="34" charset="0"/>
                <a:cs typeface="Helvetica Neue" panose="02000503000000020004" pitchFamily="2" charset="0"/>
              </a:rPr>
              <a:t>Dir</a:t>
            </a:r>
            <a:r>
              <a:rPr lang="et-EE" sz="2000" b="1" err="1">
                <a:solidFill>
                  <a:srgbClr val="004020"/>
                </a:solidFill>
                <a:latin typeface="Verdana" panose="020B0604030504040204" pitchFamily="34" charset="0"/>
                <a:ea typeface="Verdana" panose="020B0604030504040204" pitchFamily="34" charset="0"/>
                <a:cs typeface="Helvetica Neue" panose="02000503000000020004" pitchFamily="2" charset="0"/>
              </a:rPr>
              <a:t>ektor</a:t>
            </a:r>
            <a:endParaRPr lang="en-US" sz="2000" b="1">
              <a:solidFill>
                <a:srgbClr val="004020"/>
              </a:solidFill>
              <a:latin typeface="Verdana" panose="020B0604030504040204" pitchFamily="34" charset="0"/>
              <a:ea typeface="Verdana" panose="020B0604030504040204" pitchFamily="34" charset="0"/>
              <a:cs typeface="Helvetica Neue" panose="02000503000000020004" pitchFamily="2" charset="0"/>
            </a:endParaRPr>
          </a:p>
        </p:txBody>
      </p:sp>
      <p:sp>
        <p:nvSpPr>
          <p:cNvPr id="82" name="TextBox 5">
            <a:extLst>
              <a:ext uri="{FF2B5EF4-FFF2-40B4-BE49-F238E27FC236}">
                <a16:creationId xmlns:a16="http://schemas.microsoft.com/office/drawing/2014/main" id="{32864246-9337-6D43-A946-537C54408F08}"/>
              </a:ext>
            </a:extLst>
          </p:cNvPr>
          <p:cNvSpPr txBox="1"/>
          <p:nvPr/>
        </p:nvSpPr>
        <p:spPr>
          <a:xfrm rot="10800000">
            <a:off x="7850632" y="5254417"/>
            <a:ext cx="2696561" cy="1367019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659"/>
              </a:lnSpc>
              <a:spcBef>
                <a:spcPct val="0"/>
              </a:spcBef>
            </a:pPr>
            <a:endParaRPr/>
          </a:p>
        </p:txBody>
      </p:sp>
      <p:sp>
        <p:nvSpPr>
          <p:cNvPr id="83" name="TextBox 24">
            <a:extLst>
              <a:ext uri="{FF2B5EF4-FFF2-40B4-BE49-F238E27FC236}">
                <a16:creationId xmlns:a16="http://schemas.microsoft.com/office/drawing/2014/main" id="{533A2980-C2AB-FA42-8AB3-CFA040DE7437}"/>
              </a:ext>
            </a:extLst>
          </p:cNvPr>
          <p:cNvSpPr txBox="1"/>
          <p:nvPr/>
        </p:nvSpPr>
        <p:spPr>
          <a:xfrm>
            <a:off x="10084788" y="2624678"/>
            <a:ext cx="4170544" cy="3833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t-EE" sz="2000" b="1">
                <a:solidFill>
                  <a:srgbClr val="004020"/>
                </a:solidFill>
                <a:latin typeface="Verdana" panose="020B0604030504040204" pitchFamily="34" charset="0"/>
                <a:ea typeface="Verdana" panose="020B0604030504040204" pitchFamily="34" charset="0"/>
                <a:cs typeface="Helvetica Neue" panose="02000503000000020004" pitchFamily="2" charset="0"/>
              </a:rPr>
              <a:t>Juhtkond</a:t>
            </a:r>
            <a:endParaRPr lang="en-US" sz="2000" b="1">
              <a:solidFill>
                <a:srgbClr val="004020"/>
              </a:solidFill>
              <a:latin typeface="Verdana" panose="020B0604030504040204" pitchFamily="34" charset="0"/>
              <a:ea typeface="Verdana" panose="020B0604030504040204" pitchFamily="34" charset="0"/>
              <a:cs typeface="Helvetica Neue" panose="02000503000000020004" pitchFamily="2" charset="0"/>
            </a:endParaRPr>
          </a:p>
        </p:txBody>
      </p:sp>
      <p:sp>
        <p:nvSpPr>
          <p:cNvPr id="89" name="TextBox 24">
            <a:extLst>
              <a:ext uri="{FF2B5EF4-FFF2-40B4-BE49-F238E27FC236}">
                <a16:creationId xmlns:a16="http://schemas.microsoft.com/office/drawing/2014/main" id="{2E333975-30D1-AB47-9F61-B71336092D74}"/>
              </a:ext>
            </a:extLst>
          </p:cNvPr>
          <p:cNvSpPr txBox="1"/>
          <p:nvPr/>
        </p:nvSpPr>
        <p:spPr>
          <a:xfrm>
            <a:off x="5250354" y="4425528"/>
            <a:ext cx="4170544" cy="3833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t-EE" sz="2000" b="1">
                <a:solidFill>
                  <a:srgbClr val="004020"/>
                </a:solidFill>
                <a:latin typeface="Verdana" panose="020B0604030504040204" pitchFamily="34" charset="0"/>
                <a:ea typeface="Verdana" panose="020B0604030504040204" pitchFamily="34" charset="0"/>
                <a:cs typeface="Helvetica Neue" panose="02000503000000020004" pitchFamily="2" charset="0"/>
              </a:rPr>
              <a:t>Juhiabi</a:t>
            </a:r>
            <a:endParaRPr lang="en-US" sz="2000" b="1">
              <a:solidFill>
                <a:srgbClr val="004020"/>
              </a:solidFill>
              <a:latin typeface="Verdana" panose="020B0604030504040204" pitchFamily="34" charset="0"/>
              <a:ea typeface="Verdana" panose="020B0604030504040204" pitchFamily="34" charset="0"/>
              <a:cs typeface="Helvetica Neue" panose="02000503000000020004" pitchFamily="2" charset="0"/>
            </a:endParaRPr>
          </a:p>
        </p:txBody>
      </p:sp>
      <p:sp>
        <p:nvSpPr>
          <p:cNvPr id="90" name="TextBox 24">
            <a:extLst>
              <a:ext uri="{FF2B5EF4-FFF2-40B4-BE49-F238E27FC236}">
                <a16:creationId xmlns:a16="http://schemas.microsoft.com/office/drawing/2014/main" id="{A099FF41-DFD2-4B4C-9A07-C751AAE2F79A}"/>
              </a:ext>
            </a:extLst>
          </p:cNvPr>
          <p:cNvSpPr txBox="1"/>
          <p:nvPr/>
        </p:nvSpPr>
        <p:spPr>
          <a:xfrm>
            <a:off x="8400386" y="4385492"/>
            <a:ext cx="4170544" cy="3801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t-EE" sz="2000" b="1">
                <a:solidFill>
                  <a:srgbClr val="004020"/>
                </a:solidFill>
                <a:latin typeface="Verdana" panose="020B0604030504040204" pitchFamily="34" charset="0"/>
                <a:ea typeface="Verdana" panose="020B0604030504040204" pitchFamily="34" charset="0"/>
                <a:cs typeface="Helvetica Neue" panose="02000503000000020004" pitchFamily="2" charset="0"/>
              </a:rPr>
              <a:t>Kvaliteedijuht</a:t>
            </a:r>
            <a:endParaRPr lang="en-US" sz="2000" b="1">
              <a:solidFill>
                <a:srgbClr val="004020"/>
              </a:solidFill>
              <a:latin typeface="Verdana" panose="020B0604030504040204" pitchFamily="34" charset="0"/>
              <a:ea typeface="Verdana" panose="020B0604030504040204" pitchFamily="34" charset="0"/>
              <a:cs typeface="Helvetica Neue" panose="02000503000000020004" pitchFamily="2" charset="0"/>
            </a:endParaRPr>
          </a:p>
        </p:txBody>
      </p:sp>
      <p:grpSp>
        <p:nvGrpSpPr>
          <p:cNvPr id="93" name="Group 3">
            <a:extLst>
              <a:ext uri="{FF2B5EF4-FFF2-40B4-BE49-F238E27FC236}">
                <a16:creationId xmlns:a16="http://schemas.microsoft.com/office/drawing/2014/main" id="{8BA53F5E-3A37-134D-9223-BA7949AAABFE}"/>
              </a:ext>
            </a:extLst>
          </p:cNvPr>
          <p:cNvGrpSpPr/>
          <p:nvPr/>
        </p:nvGrpSpPr>
        <p:grpSpPr>
          <a:xfrm rot="10800000">
            <a:off x="6450183" y="5688827"/>
            <a:ext cx="5120667" cy="2096736"/>
            <a:chOff x="0" y="-57150"/>
            <a:chExt cx="817976" cy="502081"/>
          </a:xfrm>
        </p:grpSpPr>
        <p:sp>
          <p:nvSpPr>
            <p:cNvPr id="94" name="Freeform 4">
              <a:extLst>
                <a:ext uri="{FF2B5EF4-FFF2-40B4-BE49-F238E27FC236}">
                  <a16:creationId xmlns:a16="http://schemas.microsoft.com/office/drawing/2014/main" id="{30557983-10A1-B944-9FFB-3CC1988644F4}"/>
                </a:ext>
              </a:extLst>
            </p:cNvPr>
            <p:cNvSpPr/>
            <p:nvPr/>
          </p:nvSpPr>
          <p:spPr>
            <a:xfrm>
              <a:off x="5176" y="69998"/>
              <a:ext cx="812800" cy="374933"/>
            </a:xfrm>
            <a:custGeom>
              <a:avLst/>
              <a:gdLst/>
              <a:ahLst/>
              <a:cxnLst/>
              <a:rect l="l" t="t" r="r" b="b"/>
              <a:pathLst>
                <a:path w="812800" h="406400">
                  <a:moveTo>
                    <a:pt x="609600" y="0"/>
                  </a:moveTo>
                  <a:cubicBezTo>
                    <a:pt x="721824" y="0"/>
                    <a:pt x="812800" y="90976"/>
                    <a:pt x="812800" y="203200"/>
                  </a:cubicBezTo>
                  <a:cubicBezTo>
                    <a:pt x="812800" y="315424"/>
                    <a:pt x="721824" y="406400"/>
                    <a:pt x="609600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D9D9D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5" name="TextBox 5">
              <a:extLst>
                <a:ext uri="{FF2B5EF4-FFF2-40B4-BE49-F238E27FC236}">
                  <a16:creationId xmlns:a16="http://schemas.microsoft.com/office/drawing/2014/main" id="{B9B24128-139A-6E44-ADD5-A7BB36950D1F}"/>
                </a:ext>
              </a:extLst>
            </p:cNvPr>
            <p:cNvSpPr txBox="1"/>
            <p:nvPr/>
          </p:nvSpPr>
          <p:spPr>
            <a:xfrm>
              <a:off x="0" y="-57150"/>
              <a:ext cx="812800" cy="463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8" name="TextBox 24">
            <a:extLst>
              <a:ext uri="{FF2B5EF4-FFF2-40B4-BE49-F238E27FC236}">
                <a16:creationId xmlns:a16="http://schemas.microsoft.com/office/drawing/2014/main" id="{7BD842E2-A147-FA4D-8E3A-7028085E3742}"/>
              </a:ext>
            </a:extLst>
          </p:cNvPr>
          <p:cNvSpPr txBox="1"/>
          <p:nvPr/>
        </p:nvSpPr>
        <p:spPr>
          <a:xfrm>
            <a:off x="6920092" y="6122471"/>
            <a:ext cx="4170544" cy="8214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t-EE" sz="2000" b="1">
                <a:solidFill>
                  <a:srgbClr val="004020"/>
                </a:solidFill>
                <a:latin typeface="Verdana" panose="020B0604030504040204" pitchFamily="34" charset="0"/>
                <a:ea typeface="Verdana" panose="020B0604030504040204" pitchFamily="34" charset="0"/>
                <a:cs typeface="Helvetica Neue" panose="02000503000000020004" pitchFamily="2" charset="0"/>
              </a:rPr>
              <a:t>Finants- ja haldusdirektor </a:t>
            </a:r>
          </a:p>
          <a:p>
            <a:pPr algn="ctr">
              <a:lnSpc>
                <a:spcPts val="3359"/>
              </a:lnSpc>
            </a:pPr>
            <a:r>
              <a:rPr lang="et-EE" sz="2000" b="1">
                <a:solidFill>
                  <a:srgbClr val="004020"/>
                </a:solidFill>
                <a:latin typeface="Verdana" panose="020B0604030504040204" pitchFamily="34" charset="0"/>
                <a:ea typeface="Verdana" panose="020B0604030504040204" pitchFamily="34" charset="0"/>
                <a:cs typeface="Helvetica Neue" panose="02000503000000020004" pitchFamily="2" charset="0"/>
              </a:rPr>
              <a:t>ja osakond</a:t>
            </a:r>
            <a:endParaRPr lang="en-US" sz="2000" b="1">
              <a:solidFill>
                <a:srgbClr val="004020"/>
              </a:solidFill>
              <a:latin typeface="Verdana" panose="020B0604030504040204" pitchFamily="34" charset="0"/>
              <a:ea typeface="Verdana" panose="020B0604030504040204" pitchFamily="34" charset="0"/>
              <a:cs typeface="Helvetica Neue" panose="02000503000000020004" pitchFamily="2" charset="0"/>
            </a:endParaRPr>
          </a:p>
        </p:txBody>
      </p:sp>
      <p:sp>
        <p:nvSpPr>
          <p:cNvPr id="99" name="TextBox 24">
            <a:extLst>
              <a:ext uri="{FF2B5EF4-FFF2-40B4-BE49-F238E27FC236}">
                <a16:creationId xmlns:a16="http://schemas.microsoft.com/office/drawing/2014/main" id="{037B871E-1F6E-C44F-B370-6A6342A659B5}"/>
              </a:ext>
            </a:extLst>
          </p:cNvPr>
          <p:cNvSpPr txBox="1"/>
          <p:nvPr/>
        </p:nvSpPr>
        <p:spPr>
          <a:xfrm>
            <a:off x="11142247" y="6018815"/>
            <a:ext cx="4170544" cy="8214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t-EE" sz="2000" b="1">
                <a:solidFill>
                  <a:srgbClr val="004020"/>
                </a:solidFill>
                <a:latin typeface="Verdana" panose="020B0604030504040204" pitchFamily="34" charset="0"/>
                <a:ea typeface="Verdana" panose="020B0604030504040204" pitchFamily="34" charset="0"/>
                <a:cs typeface="Helvetica Neue" panose="02000503000000020004" pitchFamily="2" charset="0"/>
              </a:rPr>
              <a:t>Turundusdirektor </a:t>
            </a:r>
          </a:p>
          <a:p>
            <a:pPr algn="ctr">
              <a:lnSpc>
                <a:spcPts val="3359"/>
              </a:lnSpc>
            </a:pPr>
            <a:r>
              <a:rPr lang="et-EE" sz="2000" b="1">
                <a:solidFill>
                  <a:srgbClr val="004020"/>
                </a:solidFill>
                <a:latin typeface="Verdana" panose="020B0604030504040204" pitchFamily="34" charset="0"/>
                <a:ea typeface="Verdana" panose="020B0604030504040204" pitchFamily="34" charset="0"/>
                <a:cs typeface="Helvetica Neue" panose="02000503000000020004" pitchFamily="2" charset="0"/>
              </a:rPr>
              <a:t>ja osakond</a:t>
            </a:r>
            <a:endParaRPr lang="en-US" sz="2000" b="1">
              <a:solidFill>
                <a:srgbClr val="004020"/>
              </a:solidFill>
              <a:latin typeface="Verdana" panose="020B0604030504040204" pitchFamily="34" charset="0"/>
              <a:ea typeface="Verdana" panose="020B0604030504040204" pitchFamily="34" charset="0"/>
              <a:cs typeface="Helvetica Neue" panose="02000503000000020004" pitchFamily="2" charset="0"/>
            </a:endParaRPr>
          </a:p>
        </p:txBody>
      </p:sp>
      <p:sp>
        <p:nvSpPr>
          <p:cNvPr id="41" name="Freeform 4">
            <a:extLst>
              <a:ext uri="{FF2B5EF4-FFF2-40B4-BE49-F238E27FC236}">
                <a16:creationId xmlns:a16="http://schemas.microsoft.com/office/drawing/2014/main" id="{BB7ED6C5-B06B-E44F-82D0-BACE9FE436DF}"/>
              </a:ext>
            </a:extLst>
          </p:cNvPr>
          <p:cNvSpPr/>
          <p:nvPr/>
        </p:nvSpPr>
        <p:spPr>
          <a:xfrm rot="10800000">
            <a:off x="6777166" y="7470701"/>
            <a:ext cx="4223129" cy="2375615"/>
          </a:xfrm>
          <a:custGeom>
            <a:avLst/>
            <a:gdLst/>
            <a:ahLst/>
            <a:cxnLst/>
            <a:rect l="l" t="t" r="r" b="b"/>
            <a:pathLst>
              <a:path w="812800" h="406400">
                <a:moveTo>
                  <a:pt x="609600" y="0"/>
                </a:moveTo>
                <a:cubicBezTo>
                  <a:pt x="721824" y="0"/>
                  <a:pt x="812800" y="90976"/>
                  <a:pt x="812800" y="203200"/>
                </a:cubicBezTo>
                <a:cubicBezTo>
                  <a:pt x="812800" y="315424"/>
                  <a:pt x="721824" y="406400"/>
                  <a:pt x="609600" y="406400"/>
                </a:cubicBezTo>
                <a:lnTo>
                  <a:pt x="203200" y="406400"/>
                </a:lnTo>
                <a:cubicBezTo>
                  <a:pt x="90976" y="406400"/>
                  <a:pt x="0" y="315424"/>
                  <a:pt x="0" y="203200"/>
                </a:cubicBezTo>
                <a:cubicBezTo>
                  <a:pt x="0" y="90976"/>
                  <a:pt x="90976" y="0"/>
                  <a:pt x="203200" y="0"/>
                </a:cubicBezTo>
                <a:close/>
              </a:path>
            </a:pathLst>
          </a:custGeom>
          <a:solidFill>
            <a:srgbClr val="D9D9D9"/>
          </a:solidFill>
        </p:spPr>
        <p:txBody>
          <a:bodyPr/>
          <a:lstStyle/>
          <a:p>
            <a:endParaRPr lang="en-US"/>
          </a:p>
        </p:txBody>
      </p:sp>
      <p:sp>
        <p:nvSpPr>
          <p:cNvPr id="44" name="TextBox 24">
            <a:extLst>
              <a:ext uri="{FF2B5EF4-FFF2-40B4-BE49-F238E27FC236}">
                <a16:creationId xmlns:a16="http://schemas.microsoft.com/office/drawing/2014/main" id="{BB6A18B3-E172-8D45-A9E5-2A8F395309FC}"/>
              </a:ext>
            </a:extLst>
          </p:cNvPr>
          <p:cNvSpPr txBox="1"/>
          <p:nvPr/>
        </p:nvSpPr>
        <p:spPr>
          <a:xfrm>
            <a:off x="6803458" y="8069072"/>
            <a:ext cx="4170544" cy="12522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000" b="1" err="1">
                <a:solidFill>
                  <a:srgbClr val="004020"/>
                </a:solidFill>
                <a:latin typeface="Verdana" panose="020B0604030504040204" pitchFamily="34" charset="0"/>
                <a:ea typeface="Verdana" panose="020B0604030504040204" pitchFamily="34" charset="0"/>
                <a:cs typeface="Helvetica Neue" panose="02000503000000020004" pitchFamily="2" charset="0"/>
              </a:rPr>
              <a:t>Finantsteenused</a:t>
            </a:r>
            <a:r>
              <a:rPr lang="en-US" sz="2000" b="1">
                <a:solidFill>
                  <a:srgbClr val="004020"/>
                </a:solidFill>
                <a:latin typeface="Verdana" panose="020B0604030504040204" pitchFamily="34" charset="0"/>
                <a:ea typeface="Verdana" panose="020B0604030504040204" pitchFamily="34" charset="0"/>
                <a:cs typeface="Helvetica Neue" panose="02000503000000020004" pitchFamily="2" charset="0"/>
              </a:rPr>
              <a:t>, </a:t>
            </a:r>
            <a:endParaRPr lang="et-EE" sz="2000" b="1">
              <a:solidFill>
                <a:srgbClr val="004020"/>
              </a:solidFill>
              <a:latin typeface="Verdana" panose="020B0604030504040204" pitchFamily="34" charset="0"/>
              <a:ea typeface="Verdana" panose="020B0604030504040204" pitchFamily="34" charset="0"/>
              <a:cs typeface="Helvetica Neue" panose="02000503000000020004" pitchFamily="2" charset="0"/>
            </a:endParaRPr>
          </a:p>
          <a:p>
            <a:pPr algn="ctr">
              <a:lnSpc>
                <a:spcPts val="3359"/>
              </a:lnSpc>
            </a:pPr>
            <a:r>
              <a:rPr lang="en-US" sz="2000" b="1" err="1">
                <a:solidFill>
                  <a:srgbClr val="004020"/>
                </a:solidFill>
                <a:latin typeface="Verdana" panose="020B0604030504040204" pitchFamily="34" charset="0"/>
                <a:ea typeface="Verdana" panose="020B0604030504040204" pitchFamily="34" charset="0"/>
                <a:cs typeface="Helvetica Neue" panose="02000503000000020004" pitchFamily="2" charset="0"/>
              </a:rPr>
              <a:t>Haldusteenused</a:t>
            </a:r>
            <a:r>
              <a:rPr lang="en-US" sz="2000" b="1">
                <a:solidFill>
                  <a:srgbClr val="004020"/>
                </a:solidFill>
                <a:latin typeface="Verdana" panose="020B0604030504040204" pitchFamily="34" charset="0"/>
                <a:ea typeface="Verdana" panose="020B0604030504040204" pitchFamily="34" charset="0"/>
                <a:cs typeface="Helvetica Neue" panose="02000503000000020004" pitchFamily="2" charset="0"/>
              </a:rPr>
              <a:t> ja IT-</a:t>
            </a:r>
            <a:r>
              <a:rPr lang="en-US" sz="2000" b="1" err="1">
                <a:solidFill>
                  <a:srgbClr val="004020"/>
                </a:solidFill>
                <a:latin typeface="Verdana" panose="020B0604030504040204" pitchFamily="34" charset="0"/>
                <a:ea typeface="Verdana" panose="020B0604030504040204" pitchFamily="34" charset="0"/>
                <a:cs typeface="Helvetica Neue" panose="02000503000000020004" pitchFamily="2" charset="0"/>
              </a:rPr>
              <a:t>teenused</a:t>
            </a:r>
            <a:endParaRPr lang="en-US" sz="2000" b="1">
              <a:solidFill>
                <a:srgbClr val="004020"/>
              </a:solidFill>
              <a:latin typeface="Verdana" panose="020B0604030504040204" pitchFamily="34" charset="0"/>
              <a:ea typeface="Verdana" panose="020B0604030504040204" pitchFamily="34" charset="0"/>
              <a:cs typeface="Helvetica Neue" panose="02000503000000020004" pitchFamily="2" charset="0"/>
            </a:endParaRPr>
          </a:p>
        </p:txBody>
      </p:sp>
      <p:sp>
        <p:nvSpPr>
          <p:cNvPr id="47" name="Freeform 14">
            <a:extLst>
              <a:ext uri="{FF2B5EF4-FFF2-40B4-BE49-F238E27FC236}">
                <a16:creationId xmlns:a16="http://schemas.microsoft.com/office/drawing/2014/main" id="{66DBBB60-80EC-6D46-9C22-9021BE618A31}"/>
              </a:ext>
            </a:extLst>
          </p:cNvPr>
          <p:cNvSpPr/>
          <p:nvPr/>
        </p:nvSpPr>
        <p:spPr>
          <a:xfrm rot="5400000">
            <a:off x="8402446" y="3298177"/>
            <a:ext cx="875190" cy="942859"/>
          </a:xfrm>
          <a:custGeom>
            <a:avLst/>
            <a:gdLst/>
            <a:ahLst/>
            <a:cxnLst/>
            <a:rect l="l" t="t" r="r" b="b"/>
            <a:pathLst>
              <a:path w="1501304" h="1501304">
                <a:moveTo>
                  <a:pt x="0" y="0"/>
                </a:moveTo>
                <a:lnTo>
                  <a:pt x="1501304" y="0"/>
                </a:lnTo>
                <a:lnTo>
                  <a:pt x="1501304" y="1501304"/>
                </a:lnTo>
                <a:lnTo>
                  <a:pt x="0" y="150130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EE"/>
          </a:p>
        </p:txBody>
      </p:sp>
      <p:sp>
        <p:nvSpPr>
          <p:cNvPr id="51" name="Freeform 14">
            <a:extLst>
              <a:ext uri="{FF2B5EF4-FFF2-40B4-BE49-F238E27FC236}">
                <a16:creationId xmlns:a16="http://schemas.microsoft.com/office/drawing/2014/main" id="{86D1AD90-AD02-C04E-8793-08FF121521C5}"/>
              </a:ext>
            </a:extLst>
          </p:cNvPr>
          <p:cNvSpPr/>
          <p:nvPr/>
        </p:nvSpPr>
        <p:spPr>
          <a:xfrm rot="5400000">
            <a:off x="8452738" y="4919397"/>
            <a:ext cx="875190" cy="942859"/>
          </a:xfrm>
          <a:custGeom>
            <a:avLst/>
            <a:gdLst/>
            <a:ahLst/>
            <a:cxnLst/>
            <a:rect l="l" t="t" r="r" b="b"/>
            <a:pathLst>
              <a:path w="1501304" h="1501304">
                <a:moveTo>
                  <a:pt x="0" y="0"/>
                </a:moveTo>
                <a:lnTo>
                  <a:pt x="1501304" y="0"/>
                </a:lnTo>
                <a:lnTo>
                  <a:pt x="1501304" y="1501304"/>
                </a:lnTo>
                <a:lnTo>
                  <a:pt x="0" y="150130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EE"/>
          </a:p>
        </p:txBody>
      </p:sp>
      <p:sp>
        <p:nvSpPr>
          <p:cNvPr id="55" name="Freeform 14">
            <a:extLst>
              <a:ext uri="{FF2B5EF4-FFF2-40B4-BE49-F238E27FC236}">
                <a16:creationId xmlns:a16="http://schemas.microsoft.com/office/drawing/2014/main" id="{6B50CDA2-5B9C-8A41-9383-B4116B024233}"/>
              </a:ext>
            </a:extLst>
          </p:cNvPr>
          <p:cNvSpPr/>
          <p:nvPr/>
        </p:nvSpPr>
        <p:spPr>
          <a:xfrm rot="5400000">
            <a:off x="8640504" y="7082683"/>
            <a:ext cx="496455" cy="540736"/>
          </a:xfrm>
          <a:custGeom>
            <a:avLst/>
            <a:gdLst/>
            <a:ahLst/>
            <a:cxnLst/>
            <a:rect l="l" t="t" r="r" b="b"/>
            <a:pathLst>
              <a:path w="1501304" h="1501304">
                <a:moveTo>
                  <a:pt x="0" y="0"/>
                </a:moveTo>
                <a:lnTo>
                  <a:pt x="1501304" y="0"/>
                </a:lnTo>
                <a:lnTo>
                  <a:pt x="1501304" y="1501304"/>
                </a:lnTo>
                <a:lnTo>
                  <a:pt x="0" y="150130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EE"/>
          </a:p>
        </p:txBody>
      </p:sp>
      <p:sp>
        <p:nvSpPr>
          <p:cNvPr id="58" name="Freeform 14">
            <a:extLst>
              <a:ext uri="{FF2B5EF4-FFF2-40B4-BE49-F238E27FC236}">
                <a16:creationId xmlns:a16="http://schemas.microsoft.com/office/drawing/2014/main" id="{5CA335A4-FA36-CF4F-A4E4-1F116024DFA6}"/>
              </a:ext>
            </a:extLst>
          </p:cNvPr>
          <p:cNvSpPr/>
          <p:nvPr/>
        </p:nvSpPr>
        <p:spPr>
          <a:xfrm rot="5400000">
            <a:off x="12979292" y="7001338"/>
            <a:ext cx="496455" cy="540736"/>
          </a:xfrm>
          <a:custGeom>
            <a:avLst/>
            <a:gdLst/>
            <a:ahLst/>
            <a:cxnLst/>
            <a:rect l="l" t="t" r="r" b="b"/>
            <a:pathLst>
              <a:path w="1501304" h="1501304">
                <a:moveTo>
                  <a:pt x="0" y="0"/>
                </a:moveTo>
                <a:lnTo>
                  <a:pt x="1501304" y="0"/>
                </a:lnTo>
                <a:lnTo>
                  <a:pt x="1501304" y="1501304"/>
                </a:lnTo>
                <a:lnTo>
                  <a:pt x="0" y="150130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EE"/>
          </a:p>
        </p:txBody>
      </p:sp>
      <p:sp>
        <p:nvSpPr>
          <p:cNvPr id="59" name="Freeform 14">
            <a:extLst>
              <a:ext uri="{FF2B5EF4-FFF2-40B4-BE49-F238E27FC236}">
                <a16:creationId xmlns:a16="http://schemas.microsoft.com/office/drawing/2014/main" id="{6F76FC2E-7B4F-7342-9D4F-F9FB516BF1E7}"/>
              </a:ext>
            </a:extLst>
          </p:cNvPr>
          <p:cNvSpPr/>
          <p:nvPr/>
        </p:nvSpPr>
        <p:spPr>
          <a:xfrm rot="5400000">
            <a:off x="4578997" y="7090099"/>
            <a:ext cx="496455" cy="540736"/>
          </a:xfrm>
          <a:custGeom>
            <a:avLst/>
            <a:gdLst/>
            <a:ahLst/>
            <a:cxnLst/>
            <a:rect l="l" t="t" r="r" b="b"/>
            <a:pathLst>
              <a:path w="1501304" h="1501304">
                <a:moveTo>
                  <a:pt x="0" y="0"/>
                </a:moveTo>
                <a:lnTo>
                  <a:pt x="1501304" y="0"/>
                </a:lnTo>
                <a:lnTo>
                  <a:pt x="1501304" y="1501304"/>
                </a:lnTo>
                <a:lnTo>
                  <a:pt x="0" y="150130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EE"/>
          </a:p>
        </p:txBody>
      </p:sp>
      <p:sp>
        <p:nvSpPr>
          <p:cNvPr id="60" name="Freeform 14">
            <a:extLst>
              <a:ext uri="{FF2B5EF4-FFF2-40B4-BE49-F238E27FC236}">
                <a16:creationId xmlns:a16="http://schemas.microsoft.com/office/drawing/2014/main" id="{E437EE36-0980-C345-A513-ADDF72EAB9EB}"/>
              </a:ext>
            </a:extLst>
          </p:cNvPr>
          <p:cNvSpPr/>
          <p:nvPr/>
        </p:nvSpPr>
        <p:spPr>
          <a:xfrm rot="5400000">
            <a:off x="8625239" y="4351334"/>
            <a:ext cx="496455" cy="540736"/>
          </a:xfrm>
          <a:custGeom>
            <a:avLst/>
            <a:gdLst/>
            <a:ahLst/>
            <a:cxnLst/>
            <a:rect l="l" t="t" r="r" b="b"/>
            <a:pathLst>
              <a:path w="1501304" h="1501304">
                <a:moveTo>
                  <a:pt x="0" y="0"/>
                </a:moveTo>
                <a:lnTo>
                  <a:pt x="1501304" y="0"/>
                </a:lnTo>
                <a:lnTo>
                  <a:pt x="1501304" y="1501304"/>
                </a:lnTo>
                <a:lnTo>
                  <a:pt x="0" y="150130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EE"/>
          </a:p>
        </p:txBody>
      </p:sp>
      <p:sp>
        <p:nvSpPr>
          <p:cNvPr id="9" name="TextBox 24">
            <a:extLst>
              <a:ext uri="{FF2B5EF4-FFF2-40B4-BE49-F238E27FC236}">
                <a16:creationId xmlns:a16="http://schemas.microsoft.com/office/drawing/2014/main" id="{BD04C2CC-9E8F-C6A1-55F5-D4ACFC173389}"/>
              </a:ext>
            </a:extLst>
          </p:cNvPr>
          <p:cNvSpPr txBox="1"/>
          <p:nvPr/>
        </p:nvSpPr>
        <p:spPr>
          <a:xfrm>
            <a:off x="1178148" y="7765940"/>
            <a:ext cx="5209407" cy="16882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b="1" err="1">
                <a:solidFill>
                  <a:srgbClr val="004020"/>
                </a:solidFill>
                <a:latin typeface="Verdana" panose="020B0604030504040204" pitchFamily="34" charset="0"/>
                <a:ea typeface="Verdana" panose="020B0604030504040204" pitchFamily="34" charset="0"/>
                <a:cs typeface="Helvetica Neue" panose="02000503000000020004" pitchFamily="2" charset="0"/>
              </a:rPr>
              <a:t>Üldhariduse</a:t>
            </a:r>
            <a:r>
              <a:rPr lang="en-US" b="1">
                <a:solidFill>
                  <a:srgbClr val="004020"/>
                </a:solidFill>
                <a:latin typeface="Verdana" panose="020B0604030504040204" pitchFamily="34" charset="0"/>
                <a:ea typeface="Verdana" panose="020B0604030504040204" pitchFamily="34" charset="0"/>
                <a:cs typeface="Helvetica Neue" panose="02000503000000020004" pitchFamily="2" charset="0"/>
              </a:rPr>
              <a:t> </a:t>
            </a:r>
            <a:r>
              <a:rPr lang="en-US" b="1" err="1">
                <a:solidFill>
                  <a:srgbClr val="004020"/>
                </a:solidFill>
                <a:latin typeface="Verdana" panose="020B0604030504040204" pitchFamily="34" charset="0"/>
                <a:ea typeface="Verdana" panose="020B0604030504040204" pitchFamily="34" charset="0"/>
                <a:cs typeface="Helvetica Neue" panose="02000503000000020004" pitchFamily="2" charset="0"/>
              </a:rPr>
              <a:t>osakond</a:t>
            </a:r>
            <a:r>
              <a:rPr lang="et-EE" b="1">
                <a:solidFill>
                  <a:srgbClr val="004020"/>
                </a:solidFill>
                <a:latin typeface="Verdana" panose="020B0604030504040204" pitchFamily="34" charset="0"/>
                <a:ea typeface="Verdana" panose="020B0604030504040204" pitchFamily="34" charset="0"/>
                <a:cs typeface="Helvetica Neue" panose="02000503000000020004" pitchFamily="2" charset="0"/>
              </a:rPr>
              <a:t>, </a:t>
            </a:r>
            <a:r>
              <a:rPr lang="en-US" b="1">
                <a:solidFill>
                  <a:srgbClr val="004020"/>
                </a:solidFill>
                <a:latin typeface="Verdana" panose="020B0604030504040204" pitchFamily="34" charset="0"/>
                <a:ea typeface="Verdana" panose="020B0604030504040204" pitchFamily="34" charset="0"/>
                <a:cs typeface="Helvetica Neue" panose="02000503000000020004" pitchFamily="2" charset="0"/>
              </a:rPr>
              <a:t>Teen</a:t>
            </a:r>
            <a:r>
              <a:rPr lang="et-EE" b="1" err="1">
                <a:solidFill>
                  <a:srgbClr val="004020"/>
                </a:solidFill>
                <a:latin typeface="Verdana" panose="020B0604030504040204" pitchFamily="34" charset="0"/>
                <a:ea typeface="Verdana" panose="020B0604030504040204" pitchFamily="34" charset="0"/>
                <a:cs typeface="Helvetica Neue" panose="02000503000000020004" pitchFamily="2" charset="0"/>
              </a:rPr>
              <a:t>indus</a:t>
            </a:r>
            <a:r>
              <a:rPr lang="en-US" b="1">
                <a:solidFill>
                  <a:srgbClr val="004020"/>
                </a:solidFill>
                <a:latin typeface="Verdana" panose="020B0604030504040204" pitchFamily="34" charset="0"/>
                <a:ea typeface="Verdana" panose="020B0604030504040204" pitchFamily="34" charset="0"/>
                <a:cs typeface="Helvetica Neue" panose="02000503000000020004" pitchFamily="2" charset="0"/>
              </a:rPr>
              <a:t> </a:t>
            </a:r>
            <a:r>
              <a:rPr lang="en-US" b="1" err="1">
                <a:solidFill>
                  <a:srgbClr val="004020"/>
                </a:solidFill>
                <a:latin typeface="Verdana" panose="020B0604030504040204" pitchFamily="34" charset="0"/>
                <a:ea typeface="Verdana" panose="020B0604030504040204" pitchFamily="34" charset="0"/>
                <a:cs typeface="Helvetica Neue" panose="02000503000000020004" pitchFamily="2" charset="0"/>
              </a:rPr>
              <a:t>osakond</a:t>
            </a:r>
            <a:r>
              <a:rPr lang="en-US" b="1">
                <a:solidFill>
                  <a:srgbClr val="004020"/>
                </a:solidFill>
                <a:latin typeface="Verdana" panose="020B0604030504040204" pitchFamily="34" charset="0"/>
                <a:ea typeface="Verdana" panose="020B0604030504040204" pitchFamily="34" charset="0"/>
                <a:cs typeface="Helvetica Neue" panose="02000503000000020004" pitchFamily="2" charset="0"/>
              </a:rPr>
              <a:t>, </a:t>
            </a:r>
            <a:r>
              <a:rPr lang="en-US" b="1" err="1">
                <a:solidFill>
                  <a:srgbClr val="004020"/>
                </a:solidFill>
                <a:latin typeface="Verdana" panose="020B0604030504040204" pitchFamily="34" charset="0"/>
                <a:ea typeface="Verdana" panose="020B0604030504040204" pitchFamily="34" charset="0"/>
                <a:cs typeface="Helvetica Neue" panose="02000503000000020004" pitchFamily="2" charset="0"/>
              </a:rPr>
              <a:t>Majandus</a:t>
            </a:r>
            <a:r>
              <a:rPr lang="et-EE" b="1">
                <a:solidFill>
                  <a:srgbClr val="004020"/>
                </a:solidFill>
                <a:latin typeface="Verdana" panose="020B0604030504040204" pitchFamily="34" charset="0"/>
                <a:ea typeface="Verdana" panose="020B0604030504040204" pitchFamily="34" charset="0"/>
                <a:cs typeface="Helvetica Neue" panose="02000503000000020004" pitchFamily="2" charset="0"/>
              </a:rPr>
              <a:t> ja</a:t>
            </a:r>
            <a:r>
              <a:rPr lang="en-US" b="1">
                <a:solidFill>
                  <a:srgbClr val="004020"/>
                </a:solidFill>
                <a:latin typeface="Verdana" panose="020B0604030504040204" pitchFamily="34" charset="0"/>
                <a:ea typeface="Verdana" panose="020B0604030504040204" pitchFamily="34" charset="0"/>
                <a:cs typeface="Helvetica Neue" panose="02000503000000020004" pitchFamily="2" charset="0"/>
              </a:rPr>
              <a:t> </a:t>
            </a:r>
            <a:r>
              <a:rPr lang="et-EE" b="1">
                <a:solidFill>
                  <a:srgbClr val="004020"/>
                </a:solidFill>
                <a:latin typeface="Verdana" panose="020B0604030504040204" pitchFamily="34" charset="0"/>
                <a:ea typeface="Verdana" panose="020B0604030504040204" pitchFamily="34" charset="0"/>
                <a:cs typeface="Helvetica Neue" panose="02000503000000020004" pitchFamily="2" charset="0"/>
              </a:rPr>
              <a:t>IT </a:t>
            </a:r>
            <a:r>
              <a:rPr lang="en-US" b="1" err="1">
                <a:solidFill>
                  <a:srgbClr val="004020"/>
                </a:solidFill>
                <a:latin typeface="Verdana" panose="020B0604030504040204" pitchFamily="34" charset="0"/>
                <a:ea typeface="Verdana" panose="020B0604030504040204" pitchFamily="34" charset="0"/>
                <a:cs typeface="Helvetica Neue" panose="02000503000000020004" pitchFamily="2" charset="0"/>
              </a:rPr>
              <a:t>osakond</a:t>
            </a:r>
            <a:r>
              <a:rPr lang="en-US" b="1">
                <a:solidFill>
                  <a:srgbClr val="004020"/>
                </a:solidFill>
                <a:latin typeface="Verdana" panose="020B0604030504040204" pitchFamily="34" charset="0"/>
                <a:ea typeface="Verdana" panose="020B0604030504040204" pitchFamily="34" charset="0"/>
                <a:cs typeface="Helvetica Neue" panose="02000503000000020004" pitchFamily="2" charset="0"/>
              </a:rPr>
              <a:t>, </a:t>
            </a:r>
            <a:r>
              <a:rPr lang="en-US" b="1" err="1">
                <a:solidFill>
                  <a:srgbClr val="004020"/>
                </a:solidFill>
                <a:latin typeface="Verdana" panose="020B0604030504040204" pitchFamily="34" charset="0"/>
                <a:ea typeface="Verdana" panose="020B0604030504040204" pitchFamily="34" charset="0"/>
                <a:cs typeface="Helvetica Neue" panose="02000503000000020004" pitchFamily="2" charset="0"/>
              </a:rPr>
              <a:t>Tehnika</a:t>
            </a:r>
            <a:r>
              <a:rPr lang="en-US" b="1">
                <a:solidFill>
                  <a:srgbClr val="004020"/>
                </a:solidFill>
                <a:latin typeface="Verdana" panose="020B0604030504040204" pitchFamily="34" charset="0"/>
                <a:ea typeface="Verdana" panose="020B0604030504040204" pitchFamily="34" charset="0"/>
                <a:cs typeface="Helvetica Neue" panose="02000503000000020004" pitchFamily="2" charset="0"/>
              </a:rPr>
              <a:t> ja </a:t>
            </a:r>
            <a:r>
              <a:rPr lang="et-EE" b="1">
                <a:solidFill>
                  <a:srgbClr val="004020"/>
                </a:solidFill>
                <a:latin typeface="Verdana" panose="020B0604030504040204" pitchFamily="34" charset="0"/>
                <a:ea typeface="Verdana" panose="020B0604030504040204" pitchFamily="34" charset="0"/>
                <a:cs typeface="Helvetica Neue" panose="02000503000000020004" pitchFamily="2" charset="0"/>
              </a:rPr>
              <a:t>T</a:t>
            </a:r>
            <a:r>
              <a:rPr lang="en-US" b="1" err="1">
                <a:solidFill>
                  <a:srgbClr val="004020"/>
                </a:solidFill>
                <a:latin typeface="Verdana" panose="020B0604030504040204" pitchFamily="34" charset="0"/>
                <a:ea typeface="Verdana" panose="020B0604030504040204" pitchFamily="34" charset="0"/>
                <a:cs typeface="Helvetica Neue" panose="02000503000000020004" pitchFamily="2" charset="0"/>
              </a:rPr>
              <a:t>ehnoloogia</a:t>
            </a:r>
            <a:r>
              <a:rPr lang="en-US" b="1">
                <a:solidFill>
                  <a:srgbClr val="004020"/>
                </a:solidFill>
                <a:latin typeface="Verdana" panose="020B0604030504040204" pitchFamily="34" charset="0"/>
                <a:ea typeface="Verdana" panose="020B0604030504040204" pitchFamily="34" charset="0"/>
                <a:cs typeface="Helvetica Neue" panose="02000503000000020004" pitchFamily="2" charset="0"/>
              </a:rPr>
              <a:t> </a:t>
            </a:r>
            <a:r>
              <a:rPr lang="en-US" b="1" err="1">
                <a:solidFill>
                  <a:srgbClr val="004020"/>
                </a:solidFill>
                <a:latin typeface="Verdana" panose="020B0604030504040204" pitchFamily="34" charset="0"/>
                <a:ea typeface="Verdana" panose="020B0604030504040204" pitchFamily="34" charset="0"/>
                <a:cs typeface="Helvetica Neue" panose="02000503000000020004" pitchFamily="2" charset="0"/>
              </a:rPr>
              <a:t>osakond</a:t>
            </a:r>
            <a:r>
              <a:rPr lang="en-US" b="1">
                <a:solidFill>
                  <a:srgbClr val="004020"/>
                </a:solidFill>
                <a:latin typeface="Verdana" panose="020B0604030504040204" pitchFamily="34" charset="0"/>
                <a:ea typeface="Verdana" panose="020B0604030504040204" pitchFamily="34" charset="0"/>
                <a:cs typeface="Helvetica Neue" panose="02000503000000020004" pitchFamily="2" charset="0"/>
              </a:rPr>
              <a:t>, </a:t>
            </a:r>
            <a:r>
              <a:rPr lang="en-US" b="1" err="1">
                <a:solidFill>
                  <a:srgbClr val="004020"/>
                </a:solidFill>
                <a:latin typeface="Verdana" panose="020B0604030504040204" pitchFamily="34" charset="0"/>
                <a:ea typeface="Verdana" panose="020B0604030504040204" pitchFamily="34" charset="0"/>
                <a:cs typeface="Helvetica Neue" panose="02000503000000020004" pitchFamily="2" charset="0"/>
              </a:rPr>
              <a:t>Tugikeskus</a:t>
            </a:r>
            <a:r>
              <a:rPr lang="en-US" b="1">
                <a:solidFill>
                  <a:srgbClr val="004020"/>
                </a:solidFill>
                <a:latin typeface="Verdana" panose="020B0604030504040204" pitchFamily="34" charset="0"/>
                <a:ea typeface="Verdana" panose="020B0604030504040204" pitchFamily="34" charset="0"/>
                <a:cs typeface="Helvetica Neue" panose="02000503000000020004" pitchFamily="2" charset="0"/>
              </a:rPr>
              <a:t>, T</a:t>
            </a:r>
            <a:r>
              <a:rPr lang="et-EE" b="1" err="1">
                <a:solidFill>
                  <a:srgbClr val="004020"/>
                </a:solidFill>
                <a:latin typeface="Verdana" panose="020B0604030504040204" pitchFamily="34" charset="0"/>
                <a:ea typeface="Verdana" panose="020B0604030504040204" pitchFamily="34" charset="0"/>
                <a:cs typeface="Helvetica Neue" panose="02000503000000020004" pitchFamily="2" charset="0"/>
              </a:rPr>
              <a:t>äiendus</a:t>
            </a:r>
            <a:r>
              <a:rPr lang="en-US" b="1" err="1">
                <a:solidFill>
                  <a:srgbClr val="004020"/>
                </a:solidFill>
                <a:latin typeface="Verdana" panose="020B0604030504040204" pitchFamily="34" charset="0"/>
                <a:ea typeface="Verdana" panose="020B0604030504040204" pitchFamily="34" charset="0"/>
                <a:cs typeface="Helvetica Neue" panose="02000503000000020004" pitchFamily="2" charset="0"/>
              </a:rPr>
              <a:t>õppe</a:t>
            </a:r>
            <a:r>
              <a:rPr lang="en-US" b="1">
                <a:solidFill>
                  <a:srgbClr val="004020"/>
                </a:solidFill>
                <a:latin typeface="Verdana" panose="020B0604030504040204" pitchFamily="34" charset="0"/>
                <a:ea typeface="Verdana" panose="020B0604030504040204" pitchFamily="34" charset="0"/>
                <a:cs typeface="Helvetica Neue" panose="02000503000000020004" pitchFamily="2" charset="0"/>
              </a:rPr>
              <a:t> </a:t>
            </a:r>
            <a:r>
              <a:rPr lang="en-US" b="1" err="1">
                <a:solidFill>
                  <a:srgbClr val="004020"/>
                </a:solidFill>
                <a:latin typeface="Verdana" panose="020B0604030504040204" pitchFamily="34" charset="0"/>
                <a:ea typeface="Verdana" panose="020B0604030504040204" pitchFamily="34" charset="0"/>
                <a:cs typeface="Helvetica Neue" panose="02000503000000020004" pitchFamily="2" charset="0"/>
              </a:rPr>
              <a:t>osakond</a:t>
            </a:r>
            <a:endParaRPr lang="en-US" b="1">
              <a:solidFill>
                <a:srgbClr val="004020"/>
              </a:solidFill>
              <a:latin typeface="Verdana" panose="020B0604030504040204" pitchFamily="34" charset="0"/>
              <a:ea typeface="Verdana" panose="020B0604030504040204" pitchFamily="34" charset="0"/>
              <a:cs typeface="Helvetica Neue" panose="02000503000000020004" pitchFamily="2" charset="0"/>
            </a:endParaRPr>
          </a:p>
        </p:txBody>
      </p:sp>
      <p:sp>
        <p:nvSpPr>
          <p:cNvPr id="14" name="TextBox 24">
            <a:extLst>
              <a:ext uri="{FF2B5EF4-FFF2-40B4-BE49-F238E27FC236}">
                <a16:creationId xmlns:a16="http://schemas.microsoft.com/office/drawing/2014/main" id="{B142B4A3-6558-A0BC-CC5E-741901A21818}"/>
              </a:ext>
            </a:extLst>
          </p:cNvPr>
          <p:cNvSpPr txBox="1"/>
          <p:nvPr/>
        </p:nvSpPr>
        <p:spPr>
          <a:xfrm>
            <a:off x="11492826" y="8019800"/>
            <a:ext cx="4170544" cy="12553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000" b="1" err="1">
                <a:solidFill>
                  <a:srgbClr val="004020"/>
                </a:solidFill>
                <a:latin typeface="Verdana" panose="020B0604030504040204" pitchFamily="34" charset="0"/>
                <a:ea typeface="Verdana" panose="020B0604030504040204" pitchFamily="34" charset="0"/>
                <a:cs typeface="Helvetica Neue" panose="02000503000000020004" pitchFamily="2" charset="0"/>
              </a:rPr>
              <a:t>Turundus</a:t>
            </a:r>
            <a:r>
              <a:rPr lang="en-US" sz="2000" b="1">
                <a:solidFill>
                  <a:srgbClr val="004020"/>
                </a:solidFill>
                <a:latin typeface="Verdana" panose="020B0604030504040204" pitchFamily="34" charset="0"/>
                <a:ea typeface="Verdana" panose="020B0604030504040204" pitchFamily="34" charset="0"/>
                <a:cs typeface="Helvetica Neue" panose="02000503000000020004" pitchFamily="2" charset="0"/>
              </a:rPr>
              <a:t> / </a:t>
            </a:r>
            <a:r>
              <a:rPr lang="en-US" sz="2000" b="1" err="1">
                <a:solidFill>
                  <a:srgbClr val="004020"/>
                </a:solidFill>
                <a:latin typeface="Verdana" panose="020B0604030504040204" pitchFamily="34" charset="0"/>
                <a:ea typeface="Verdana" panose="020B0604030504040204" pitchFamily="34" charset="0"/>
                <a:cs typeface="Helvetica Neue" panose="02000503000000020004" pitchFamily="2" charset="0"/>
              </a:rPr>
              <a:t>Rahvusvahelised</a:t>
            </a:r>
            <a:r>
              <a:rPr lang="en-US" sz="2000" b="1">
                <a:solidFill>
                  <a:srgbClr val="004020"/>
                </a:solidFill>
                <a:latin typeface="Verdana" panose="020B0604030504040204" pitchFamily="34" charset="0"/>
                <a:ea typeface="Verdana" panose="020B0604030504040204" pitchFamily="34" charset="0"/>
                <a:cs typeface="Helvetica Neue" panose="02000503000000020004" pitchFamily="2" charset="0"/>
              </a:rPr>
              <a:t> </a:t>
            </a:r>
            <a:r>
              <a:rPr lang="en-US" sz="2000" b="1" err="1">
                <a:solidFill>
                  <a:srgbClr val="004020"/>
                </a:solidFill>
                <a:latin typeface="Verdana" panose="020B0604030504040204" pitchFamily="34" charset="0"/>
                <a:ea typeface="Verdana" panose="020B0604030504040204" pitchFamily="34" charset="0"/>
                <a:cs typeface="Helvetica Neue" panose="02000503000000020004" pitchFamily="2" charset="0"/>
              </a:rPr>
              <a:t>suhted</a:t>
            </a:r>
            <a:r>
              <a:rPr lang="en-US" sz="2000" b="1">
                <a:solidFill>
                  <a:srgbClr val="004020"/>
                </a:solidFill>
                <a:latin typeface="Verdana" panose="020B0604030504040204" pitchFamily="34" charset="0"/>
                <a:ea typeface="Verdana" panose="020B0604030504040204" pitchFamily="34" charset="0"/>
                <a:cs typeface="Helvetica Neue" panose="02000503000000020004" pitchFamily="2" charset="0"/>
              </a:rPr>
              <a:t> (Erasmus+) / </a:t>
            </a:r>
            <a:r>
              <a:rPr lang="et-EE" sz="2000" b="1">
                <a:solidFill>
                  <a:srgbClr val="004020"/>
                </a:solidFill>
                <a:latin typeface="Verdana" panose="020B0604030504040204" pitchFamily="34" charset="0"/>
                <a:ea typeface="Verdana" panose="020B0604030504040204" pitchFamily="34" charset="0"/>
                <a:cs typeface="Helvetica Neue" panose="02000503000000020004" pitchFamily="2" charset="0"/>
              </a:rPr>
              <a:t>Huvi</a:t>
            </a:r>
            <a:r>
              <a:rPr lang="en-US" sz="2000" b="1" err="1">
                <a:solidFill>
                  <a:srgbClr val="004020"/>
                </a:solidFill>
                <a:latin typeface="Verdana" panose="020B0604030504040204" pitchFamily="34" charset="0"/>
                <a:ea typeface="Verdana" panose="020B0604030504040204" pitchFamily="34" charset="0"/>
                <a:cs typeface="Helvetica Neue" panose="02000503000000020004" pitchFamily="2" charset="0"/>
              </a:rPr>
              <a:t>tegevused</a:t>
            </a:r>
            <a:r>
              <a:rPr lang="en-US" sz="2000" b="1">
                <a:solidFill>
                  <a:srgbClr val="004020"/>
                </a:solidFill>
                <a:latin typeface="Verdana" panose="020B0604030504040204" pitchFamily="34" charset="0"/>
                <a:ea typeface="Verdana" panose="020B0604030504040204" pitchFamily="34" charset="0"/>
                <a:cs typeface="Helvetica Neue" panose="02000503000000020004" pitchFamily="2" charset="0"/>
              </a:rPr>
              <a:t> / </a:t>
            </a:r>
            <a:r>
              <a:rPr lang="en-US" sz="2000" b="1" err="1">
                <a:solidFill>
                  <a:srgbClr val="004020"/>
                </a:solidFill>
                <a:latin typeface="Verdana" panose="020B0604030504040204" pitchFamily="34" charset="0"/>
                <a:ea typeface="Verdana" panose="020B0604030504040204" pitchFamily="34" charset="0"/>
                <a:cs typeface="Helvetica Neue" panose="02000503000000020004" pitchFamily="2" charset="0"/>
              </a:rPr>
              <a:t>Projektid</a:t>
            </a:r>
            <a:endParaRPr lang="en-US" sz="2000" b="1">
              <a:solidFill>
                <a:srgbClr val="004020"/>
              </a:solidFill>
              <a:latin typeface="Verdana" panose="020B0604030504040204" pitchFamily="34" charset="0"/>
              <a:ea typeface="Verdana" panose="020B0604030504040204" pitchFamily="34" charset="0"/>
              <a:cs typeface="Helvetica Neue" panose="02000503000000020004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096DE2B-D98D-DF56-893A-B77A88B38C79}"/>
              </a:ext>
            </a:extLst>
          </p:cNvPr>
          <p:cNvSpPr txBox="1"/>
          <p:nvPr/>
        </p:nvSpPr>
        <p:spPr>
          <a:xfrm>
            <a:off x="4801139" y="2658734"/>
            <a:ext cx="185059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t-EE" sz="2000" b="1">
                <a:solidFill>
                  <a:srgbClr val="004020"/>
                </a:solidFill>
                <a:latin typeface="Verdana" panose="020B0604030504040204" pitchFamily="34" charset="0"/>
                <a:ea typeface="Verdana" panose="020B0604030504040204" pitchFamily="34" charset="0"/>
                <a:cs typeface="Helvetica Neue" panose="02000503000000020004" pitchFamily="2" charset="0"/>
              </a:rPr>
              <a:t>Nõukogu</a:t>
            </a:r>
            <a:endParaRPr lang="en-US" sz="200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7" name="Freeform 4">
            <a:extLst>
              <a:ext uri="{FF2B5EF4-FFF2-40B4-BE49-F238E27FC236}">
                <a16:creationId xmlns:a16="http://schemas.microsoft.com/office/drawing/2014/main" id="{69F4B5C2-776C-CC97-B8A5-61C7F578B1B7}"/>
              </a:ext>
            </a:extLst>
          </p:cNvPr>
          <p:cNvSpPr/>
          <p:nvPr/>
        </p:nvSpPr>
        <p:spPr>
          <a:xfrm rot="10800000">
            <a:off x="3036433" y="4074379"/>
            <a:ext cx="2858848" cy="1280043"/>
          </a:xfrm>
          <a:custGeom>
            <a:avLst/>
            <a:gdLst/>
            <a:ahLst/>
            <a:cxnLst/>
            <a:rect l="l" t="t" r="r" b="b"/>
            <a:pathLst>
              <a:path w="812800" h="406400">
                <a:moveTo>
                  <a:pt x="609600" y="0"/>
                </a:moveTo>
                <a:cubicBezTo>
                  <a:pt x="721824" y="0"/>
                  <a:pt x="812800" y="90976"/>
                  <a:pt x="812800" y="203200"/>
                </a:cubicBezTo>
                <a:cubicBezTo>
                  <a:pt x="812800" y="315424"/>
                  <a:pt x="721824" y="406400"/>
                  <a:pt x="609600" y="406400"/>
                </a:cubicBezTo>
                <a:lnTo>
                  <a:pt x="203200" y="406400"/>
                </a:lnTo>
                <a:cubicBezTo>
                  <a:pt x="90976" y="406400"/>
                  <a:pt x="0" y="315424"/>
                  <a:pt x="0" y="203200"/>
                </a:cubicBezTo>
                <a:cubicBezTo>
                  <a:pt x="0" y="90976"/>
                  <a:pt x="90976" y="0"/>
                  <a:pt x="203200" y="0"/>
                </a:cubicBezTo>
                <a:close/>
              </a:path>
            </a:pathLst>
          </a:custGeom>
          <a:solidFill>
            <a:srgbClr val="D9D9D9"/>
          </a:solidFill>
        </p:spPr>
        <p:txBody>
          <a:bodyPr/>
          <a:lstStyle/>
          <a:p>
            <a:endParaRPr lang="en-EE"/>
          </a:p>
        </p:txBody>
      </p:sp>
      <p:sp>
        <p:nvSpPr>
          <p:cNvPr id="19" name="TextBox 24">
            <a:extLst>
              <a:ext uri="{FF2B5EF4-FFF2-40B4-BE49-F238E27FC236}">
                <a16:creationId xmlns:a16="http://schemas.microsoft.com/office/drawing/2014/main" id="{2A9D20D0-D694-04EF-FE00-97446AA97154}"/>
              </a:ext>
            </a:extLst>
          </p:cNvPr>
          <p:cNvSpPr txBox="1"/>
          <p:nvPr/>
        </p:nvSpPr>
        <p:spPr>
          <a:xfrm>
            <a:off x="2804458" y="6089498"/>
            <a:ext cx="4054920" cy="821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t-EE" sz="2000" b="1">
                <a:solidFill>
                  <a:srgbClr val="004020"/>
                </a:solidFill>
                <a:latin typeface="Verdana" panose="020B0604030504040204" pitchFamily="34" charset="0"/>
                <a:ea typeface="Verdana" panose="020B0604030504040204" pitchFamily="34" charset="0"/>
                <a:cs typeface="Helvetica Neue" panose="02000503000000020004" pitchFamily="2" charset="0"/>
              </a:rPr>
              <a:t>Õppedirektor </a:t>
            </a:r>
          </a:p>
          <a:p>
            <a:pPr algn="ctr">
              <a:lnSpc>
                <a:spcPts val="3359"/>
              </a:lnSpc>
            </a:pPr>
            <a:r>
              <a:rPr lang="et-EE" sz="2000" b="1">
                <a:solidFill>
                  <a:srgbClr val="004020"/>
                </a:solidFill>
                <a:latin typeface="Verdana" panose="020B0604030504040204" pitchFamily="34" charset="0"/>
                <a:ea typeface="Verdana" panose="020B0604030504040204" pitchFamily="34" charset="0"/>
                <a:cs typeface="Helvetica Neue" panose="02000503000000020004" pitchFamily="2" charset="0"/>
              </a:rPr>
              <a:t>ja osakond</a:t>
            </a:r>
            <a:endParaRPr lang="en-US" sz="2000" b="1">
              <a:solidFill>
                <a:srgbClr val="004020"/>
              </a:solidFill>
              <a:latin typeface="Verdana" panose="020B0604030504040204" pitchFamily="34" charset="0"/>
              <a:ea typeface="Verdana" panose="020B0604030504040204" pitchFamily="34" charset="0"/>
              <a:cs typeface="Helvetica Neue" panose="02000503000000020004" pitchFamily="2" charset="0"/>
            </a:endParaRPr>
          </a:p>
        </p:txBody>
      </p:sp>
      <p:sp>
        <p:nvSpPr>
          <p:cNvPr id="24" name="TextBox 24">
            <a:extLst>
              <a:ext uri="{FF2B5EF4-FFF2-40B4-BE49-F238E27FC236}">
                <a16:creationId xmlns:a16="http://schemas.microsoft.com/office/drawing/2014/main" id="{A168DA2E-9ECA-0968-1A18-0DDAF42D52B1}"/>
              </a:ext>
            </a:extLst>
          </p:cNvPr>
          <p:cNvSpPr txBox="1"/>
          <p:nvPr/>
        </p:nvSpPr>
        <p:spPr>
          <a:xfrm>
            <a:off x="11231647" y="4227557"/>
            <a:ext cx="4170544" cy="8214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t-EE" sz="2000" b="1">
                <a:solidFill>
                  <a:srgbClr val="004020"/>
                </a:solidFill>
                <a:latin typeface="Verdana" panose="020B0604030504040204" pitchFamily="34" charset="0"/>
                <a:ea typeface="Verdana" panose="020B0604030504040204" pitchFamily="34" charset="0"/>
                <a:cs typeface="Helvetica Neue" panose="02000503000000020004" pitchFamily="2" charset="0"/>
              </a:rPr>
              <a:t>Töökeskkonna </a:t>
            </a:r>
          </a:p>
          <a:p>
            <a:pPr algn="ctr">
              <a:lnSpc>
                <a:spcPts val="3359"/>
              </a:lnSpc>
            </a:pPr>
            <a:r>
              <a:rPr lang="et-EE" sz="2000" b="1">
                <a:solidFill>
                  <a:srgbClr val="004020"/>
                </a:solidFill>
                <a:latin typeface="Verdana" panose="020B0604030504040204" pitchFamily="34" charset="0"/>
                <a:ea typeface="Verdana" panose="020B0604030504040204" pitchFamily="34" charset="0"/>
                <a:cs typeface="Helvetica Neue" panose="02000503000000020004" pitchFamily="2" charset="0"/>
              </a:rPr>
              <a:t>spetsialist</a:t>
            </a:r>
            <a:endParaRPr lang="en-US" sz="2000" b="1">
              <a:solidFill>
                <a:srgbClr val="004020"/>
              </a:solidFill>
              <a:latin typeface="Verdana" panose="020B0604030504040204" pitchFamily="34" charset="0"/>
              <a:ea typeface="Verdana" panose="020B0604030504040204" pitchFamily="34" charset="0"/>
              <a:cs typeface="Helvetica Neue" panose="02000503000000020004" pitchFamily="2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99E7FCE-024E-626A-0452-220C292142CE}"/>
              </a:ext>
            </a:extLst>
          </p:cNvPr>
          <p:cNvSpPr txBox="1"/>
          <p:nvPr/>
        </p:nvSpPr>
        <p:spPr>
          <a:xfrm>
            <a:off x="3407309" y="4505526"/>
            <a:ext cx="222116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t-EE" sz="2000" b="1">
                <a:solidFill>
                  <a:srgbClr val="004020"/>
                </a:solidFill>
                <a:latin typeface="Verdana" panose="020B0604030504040204" pitchFamily="34" charset="0"/>
                <a:ea typeface="Verdana" panose="020B0604030504040204" pitchFamily="34" charset="0"/>
                <a:cs typeface="Helvetica Neue" panose="02000503000000020004" pitchFamily="2" charset="0"/>
              </a:rPr>
              <a:t>Personalijuht</a:t>
            </a:r>
            <a:endParaRPr lang="en-US" sz="200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7" name="Freeform 4">
            <a:extLst>
              <a:ext uri="{FF2B5EF4-FFF2-40B4-BE49-F238E27FC236}">
                <a16:creationId xmlns:a16="http://schemas.microsoft.com/office/drawing/2014/main" id="{49CF00CE-B8DE-9A4D-B56C-8E37119EAD2C}"/>
              </a:ext>
            </a:extLst>
          </p:cNvPr>
          <p:cNvSpPr/>
          <p:nvPr/>
        </p:nvSpPr>
        <p:spPr>
          <a:xfrm rot="10800000">
            <a:off x="6237181" y="260344"/>
            <a:ext cx="5514267" cy="1655967"/>
          </a:xfrm>
          <a:custGeom>
            <a:avLst/>
            <a:gdLst/>
            <a:ahLst/>
            <a:cxnLst/>
            <a:rect l="l" t="t" r="r" b="b"/>
            <a:pathLst>
              <a:path w="812800" h="406400">
                <a:moveTo>
                  <a:pt x="609600" y="0"/>
                </a:moveTo>
                <a:cubicBezTo>
                  <a:pt x="721824" y="0"/>
                  <a:pt x="812800" y="90976"/>
                  <a:pt x="812800" y="203200"/>
                </a:cubicBezTo>
                <a:cubicBezTo>
                  <a:pt x="812800" y="315424"/>
                  <a:pt x="721824" y="406400"/>
                  <a:pt x="609600" y="406400"/>
                </a:cubicBezTo>
                <a:lnTo>
                  <a:pt x="203200" y="406400"/>
                </a:lnTo>
                <a:cubicBezTo>
                  <a:pt x="90976" y="406400"/>
                  <a:pt x="0" y="315424"/>
                  <a:pt x="0" y="203200"/>
                </a:cubicBezTo>
                <a:cubicBezTo>
                  <a:pt x="0" y="90976"/>
                  <a:pt x="90976" y="0"/>
                  <a:pt x="203200" y="0"/>
                </a:cubicBezTo>
                <a:close/>
              </a:path>
            </a:pathLst>
          </a:custGeom>
          <a:solidFill>
            <a:srgbClr val="D9D9D9"/>
          </a:solidFill>
        </p:spPr>
        <p:txBody>
          <a:bodyPr/>
          <a:lstStyle/>
          <a:p>
            <a:endParaRPr lang="en-EE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316DC0B-D4FF-443C-33D2-BB610765D163}"/>
              </a:ext>
            </a:extLst>
          </p:cNvPr>
          <p:cNvSpPr txBox="1"/>
          <p:nvPr/>
        </p:nvSpPr>
        <p:spPr>
          <a:xfrm>
            <a:off x="6646774" y="860724"/>
            <a:ext cx="9144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t-EE" sz="2000" b="1">
                <a:solidFill>
                  <a:srgbClr val="00402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Haridus- ja Teadusministeerium</a:t>
            </a:r>
            <a:endParaRPr lang="en-US" sz="200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9" name="Freeform 14">
            <a:extLst>
              <a:ext uri="{FF2B5EF4-FFF2-40B4-BE49-F238E27FC236}">
                <a16:creationId xmlns:a16="http://schemas.microsoft.com/office/drawing/2014/main" id="{F343B117-FB06-1D4A-3470-B9FD958966C6}"/>
              </a:ext>
            </a:extLst>
          </p:cNvPr>
          <p:cNvSpPr/>
          <p:nvPr/>
        </p:nvSpPr>
        <p:spPr>
          <a:xfrm rot="5400000">
            <a:off x="8455315" y="1482534"/>
            <a:ext cx="875190" cy="942859"/>
          </a:xfrm>
          <a:custGeom>
            <a:avLst/>
            <a:gdLst/>
            <a:ahLst/>
            <a:cxnLst/>
            <a:rect l="l" t="t" r="r" b="b"/>
            <a:pathLst>
              <a:path w="1501304" h="1501304">
                <a:moveTo>
                  <a:pt x="0" y="0"/>
                </a:moveTo>
                <a:lnTo>
                  <a:pt x="1501304" y="0"/>
                </a:lnTo>
                <a:lnTo>
                  <a:pt x="1501304" y="1501304"/>
                </a:lnTo>
                <a:lnTo>
                  <a:pt x="0" y="150130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EE"/>
          </a:p>
        </p:txBody>
      </p:sp>
    </p:spTree>
    <p:extLst>
      <p:ext uri="{BB962C8B-B14F-4D97-AF65-F5344CB8AC3E}">
        <p14:creationId xmlns:p14="http://schemas.microsoft.com/office/powerpoint/2010/main" val="24633346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C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0" y="0"/>
            <a:ext cx="2769935" cy="2769935"/>
          </a:xfrm>
          <a:custGeom>
            <a:avLst/>
            <a:gdLst/>
            <a:ahLst/>
            <a:cxnLst/>
            <a:rect l="l" t="t" r="r" b="b"/>
            <a:pathLst>
              <a:path w="2769935" h="2769935">
                <a:moveTo>
                  <a:pt x="2769935" y="2769935"/>
                </a:moveTo>
                <a:lnTo>
                  <a:pt x="0" y="2769935"/>
                </a:lnTo>
                <a:lnTo>
                  <a:pt x="0" y="0"/>
                </a:lnTo>
                <a:lnTo>
                  <a:pt x="2769935" y="0"/>
                </a:lnTo>
                <a:lnTo>
                  <a:pt x="2769935" y="2769935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EE"/>
          </a:p>
        </p:txBody>
      </p:sp>
      <p:sp>
        <p:nvSpPr>
          <p:cNvPr id="3" name="Freeform 3"/>
          <p:cNvSpPr/>
          <p:nvPr/>
        </p:nvSpPr>
        <p:spPr>
          <a:xfrm>
            <a:off x="17576807" y="9589688"/>
            <a:ext cx="402724" cy="402724"/>
          </a:xfrm>
          <a:custGeom>
            <a:avLst/>
            <a:gdLst/>
            <a:ahLst/>
            <a:cxnLst/>
            <a:rect l="l" t="t" r="r" b="b"/>
            <a:pathLst>
              <a:path w="402724" h="402724">
                <a:moveTo>
                  <a:pt x="0" y="0"/>
                </a:moveTo>
                <a:lnTo>
                  <a:pt x="402725" y="0"/>
                </a:lnTo>
                <a:lnTo>
                  <a:pt x="402725" y="402724"/>
                </a:lnTo>
                <a:lnTo>
                  <a:pt x="0" y="40272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EE"/>
          </a:p>
        </p:txBody>
      </p:sp>
      <p:sp>
        <p:nvSpPr>
          <p:cNvPr id="4" name="Freeform 4"/>
          <p:cNvSpPr/>
          <p:nvPr/>
        </p:nvSpPr>
        <p:spPr>
          <a:xfrm>
            <a:off x="17071856" y="9589688"/>
            <a:ext cx="402724" cy="402724"/>
          </a:xfrm>
          <a:custGeom>
            <a:avLst/>
            <a:gdLst/>
            <a:ahLst/>
            <a:cxnLst/>
            <a:rect l="l" t="t" r="r" b="b"/>
            <a:pathLst>
              <a:path w="402724" h="402724">
                <a:moveTo>
                  <a:pt x="0" y="0"/>
                </a:moveTo>
                <a:lnTo>
                  <a:pt x="402724" y="0"/>
                </a:lnTo>
                <a:lnTo>
                  <a:pt x="402724" y="402724"/>
                </a:lnTo>
                <a:lnTo>
                  <a:pt x="0" y="40272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EE"/>
          </a:p>
        </p:txBody>
      </p:sp>
      <p:sp>
        <p:nvSpPr>
          <p:cNvPr id="6" name="Freeform 6"/>
          <p:cNvSpPr/>
          <p:nvPr/>
        </p:nvSpPr>
        <p:spPr>
          <a:xfrm>
            <a:off x="14544829" y="9358519"/>
            <a:ext cx="2358203" cy="728606"/>
          </a:xfrm>
          <a:custGeom>
            <a:avLst/>
            <a:gdLst/>
            <a:ahLst/>
            <a:cxnLst/>
            <a:rect l="l" t="t" r="r" b="b"/>
            <a:pathLst>
              <a:path w="2358203" h="728606">
                <a:moveTo>
                  <a:pt x="0" y="0"/>
                </a:moveTo>
                <a:lnTo>
                  <a:pt x="2358202" y="0"/>
                </a:lnTo>
                <a:lnTo>
                  <a:pt x="2358202" y="728606"/>
                </a:lnTo>
                <a:lnTo>
                  <a:pt x="0" y="72860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EE"/>
          </a:p>
        </p:txBody>
      </p:sp>
      <p:sp>
        <p:nvSpPr>
          <p:cNvPr id="7" name="Freeform 7"/>
          <p:cNvSpPr/>
          <p:nvPr/>
        </p:nvSpPr>
        <p:spPr>
          <a:xfrm flipV="1">
            <a:off x="15518065" y="0"/>
            <a:ext cx="2769935" cy="2769935"/>
          </a:xfrm>
          <a:custGeom>
            <a:avLst/>
            <a:gdLst/>
            <a:ahLst/>
            <a:cxnLst/>
            <a:rect l="l" t="t" r="r" b="b"/>
            <a:pathLst>
              <a:path w="2769935" h="2769935">
                <a:moveTo>
                  <a:pt x="0" y="2769935"/>
                </a:moveTo>
                <a:lnTo>
                  <a:pt x="2769935" y="2769935"/>
                </a:lnTo>
                <a:lnTo>
                  <a:pt x="2769935" y="0"/>
                </a:lnTo>
                <a:lnTo>
                  <a:pt x="0" y="0"/>
                </a:lnTo>
                <a:lnTo>
                  <a:pt x="0" y="2769935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EE"/>
          </a:p>
        </p:txBody>
      </p:sp>
      <p:sp>
        <p:nvSpPr>
          <p:cNvPr id="11" name="TextBox 11"/>
          <p:cNvSpPr txBox="1"/>
          <p:nvPr/>
        </p:nvSpPr>
        <p:spPr>
          <a:xfrm>
            <a:off x="498473" y="9638650"/>
            <a:ext cx="4190137" cy="304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400"/>
              </a:lnSpc>
            </a:pPr>
            <a:r>
              <a:rPr lang="en-US" sz="2000">
                <a:solidFill>
                  <a:srgbClr val="004020"/>
                </a:solidFill>
                <a:latin typeface="Montserrat Ultra-Bold"/>
              </a:rPr>
              <a:t>kutsehariduskeskus.ee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239000" y="1643632"/>
            <a:ext cx="12573981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/>
            <a:r>
              <a:rPr lang="et-EE" sz="6000" b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Rahvusvaheline koostöö</a:t>
            </a:r>
            <a:endParaRPr lang="en-US" sz="6000" b="1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17272105" y="8070135"/>
            <a:ext cx="707426" cy="14590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3999"/>
              </a:lnSpc>
            </a:pPr>
            <a:r>
              <a:rPr lang="et-EE" sz="3200">
                <a:solidFill>
                  <a:srgbClr val="004020"/>
                </a:solidFill>
                <a:latin typeface="Montserrat Ultra-Bold"/>
              </a:rPr>
              <a:t>10</a:t>
            </a:r>
            <a:endParaRPr lang="en-US" sz="3200">
              <a:solidFill>
                <a:srgbClr val="004020"/>
              </a:solidFill>
              <a:latin typeface="Montserrat Ultra-Bold"/>
            </a:endParaRPr>
          </a:p>
        </p:txBody>
      </p:sp>
      <p:sp>
        <p:nvSpPr>
          <p:cNvPr id="10" name="TextBox 24">
            <a:extLst>
              <a:ext uri="{FF2B5EF4-FFF2-40B4-BE49-F238E27FC236}">
                <a16:creationId xmlns:a16="http://schemas.microsoft.com/office/drawing/2014/main" id="{8BD0C2B3-74FB-C55E-0B9A-BE901002233D}"/>
              </a:ext>
            </a:extLst>
          </p:cNvPr>
          <p:cNvSpPr txBox="1"/>
          <p:nvPr/>
        </p:nvSpPr>
        <p:spPr>
          <a:xfrm>
            <a:off x="5915891" y="2986604"/>
            <a:ext cx="10987141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359"/>
              </a:lnSpc>
            </a:pPr>
            <a:r>
              <a:rPr lang="en-US" sz="3000">
                <a:latin typeface="Verdana" panose="020B0604030504040204" pitchFamily="34" charset="0"/>
                <a:ea typeface="Verdana" panose="020B0604030504040204" pitchFamily="34" charset="0"/>
                <a:cs typeface="Futura Medium" panose="020B0602020204020303" pitchFamily="34" charset="-79"/>
              </a:rPr>
              <a:t>Erasmus+ </a:t>
            </a:r>
            <a:r>
              <a:rPr lang="et-EE" sz="3000">
                <a:latin typeface="Verdana" panose="020B0604030504040204" pitchFamily="34" charset="0"/>
                <a:ea typeface="Verdana" panose="020B0604030504040204" pitchFamily="34" charset="0"/>
                <a:cs typeface="Futura Medium" panose="020B0602020204020303" pitchFamily="34" charset="-79"/>
              </a:rPr>
              <a:t>ja</a:t>
            </a:r>
            <a:r>
              <a:rPr lang="en-US" sz="3000">
                <a:latin typeface="Verdana" panose="020B0604030504040204" pitchFamily="34" charset="0"/>
                <a:ea typeface="Verdana" panose="020B0604030504040204" pitchFamily="34" charset="0"/>
                <a:cs typeface="Futura Medium" panose="020B0602020204020303" pitchFamily="34" charset="-79"/>
              </a:rPr>
              <a:t> </a:t>
            </a:r>
            <a:r>
              <a:rPr lang="en-US" sz="3000" err="1">
                <a:latin typeface="Verdana" panose="020B0604030504040204" pitchFamily="34" charset="0"/>
                <a:ea typeface="Verdana" panose="020B0604030504040204" pitchFamily="34" charset="0"/>
                <a:cs typeface="Futura Medium" panose="020B0602020204020303" pitchFamily="34" charset="-79"/>
              </a:rPr>
              <a:t>Eur</a:t>
            </a:r>
            <a:r>
              <a:rPr lang="et-EE" sz="3000" err="1">
                <a:latin typeface="Verdana" panose="020B0604030504040204" pitchFamily="34" charset="0"/>
                <a:ea typeface="Verdana" panose="020B0604030504040204" pitchFamily="34" charset="0"/>
                <a:cs typeface="Futura Medium" panose="020B0602020204020303" pitchFamily="34" charset="-79"/>
              </a:rPr>
              <a:t>oopa</a:t>
            </a:r>
            <a:r>
              <a:rPr lang="et-EE" sz="3000">
                <a:latin typeface="Verdana" panose="020B0604030504040204" pitchFamily="34" charset="0"/>
                <a:ea typeface="Verdana" panose="020B0604030504040204" pitchFamily="34" charset="0"/>
                <a:cs typeface="Futura Medium" panose="020B0602020204020303" pitchFamily="34" charset="-79"/>
              </a:rPr>
              <a:t> Liidu</a:t>
            </a:r>
            <a:r>
              <a:rPr lang="en-US" sz="3000">
                <a:latin typeface="Verdana" panose="020B0604030504040204" pitchFamily="34" charset="0"/>
                <a:ea typeface="Verdana" panose="020B0604030504040204" pitchFamily="34" charset="0"/>
                <a:cs typeface="Futura Medium" panose="020B0602020204020303" pitchFamily="34" charset="-79"/>
              </a:rPr>
              <a:t> pro</a:t>
            </a:r>
            <a:r>
              <a:rPr lang="et-EE" sz="3000" err="1">
                <a:latin typeface="Verdana" panose="020B0604030504040204" pitchFamily="34" charset="0"/>
                <a:ea typeface="Verdana" panose="020B0604030504040204" pitchFamily="34" charset="0"/>
                <a:cs typeface="Futura Medium" panose="020B0602020204020303" pitchFamily="34" charset="-79"/>
              </a:rPr>
              <a:t>jektid</a:t>
            </a:r>
            <a:endParaRPr lang="en-US" sz="3000">
              <a:latin typeface="Verdana" panose="020B0604030504040204" pitchFamily="34" charset="0"/>
              <a:ea typeface="Verdana" panose="020B0604030504040204" pitchFamily="34" charset="0"/>
              <a:cs typeface="Futura Medium" panose="020B0602020204020303" pitchFamily="34" charset="-79"/>
            </a:endParaRPr>
          </a:p>
        </p:txBody>
      </p:sp>
      <p:pic>
        <p:nvPicPr>
          <p:cNvPr id="15" name="Pilt 14" descr="Pilt, millel on kujutatud ehitis, pilv, taevas, õues&#10;&#10;Kirjeldus on genereeritud automaatselt">
            <a:extLst>
              <a:ext uri="{FF2B5EF4-FFF2-40B4-BE49-F238E27FC236}">
                <a16:creationId xmlns:a16="http://schemas.microsoft.com/office/drawing/2014/main" id="{FAD8F0FF-5A19-C6E8-84EC-847AA327C08C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864" b="16507"/>
          <a:stretch/>
        </p:blipFill>
        <p:spPr>
          <a:xfrm>
            <a:off x="2466109" y="4046329"/>
            <a:ext cx="13355782" cy="459703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095236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C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0" y="0"/>
            <a:ext cx="2769935" cy="2769935"/>
          </a:xfrm>
          <a:custGeom>
            <a:avLst/>
            <a:gdLst/>
            <a:ahLst/>
            <a:cxnLst/>
            <a:rect l="l" t="t" r="r" b="b"/>
            <a:pathLst>
              <a:path w="2769935" h="2769935">
                <a:moveTo>
                  <a:pt x="2769935" y="2769935"/>
                </a:moveTo>
                <a:lnTo>
                  <a:pt x="0" y="2769935"/>
                </a:lnTo>
                <a:lnTo>
                  <a:pt x="0" y="0"/>
                </a:lnTo>
                <a:lnTo>
                  <a:pt x="2769935" y="0"/>
                </a:lnTo>
                <a:lnTo>
                  <a:pt x="2769935" y="2769935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EE"/>
          </a:p>
        </p:txBody>
      </p:sp>
      <p:sp>
        <p:nvSpPr>
          <p:cNvPr id="3" name="Freeform 3"/>
          <p:cNvSpPr/>
          <p:nvPr/>
        </p:nvSpPr>
        <p:spPr>
          <a:xfrm>
            <a:off x="17576807" y="9589688"/>
            <a:ext cx="402724" cy="402724"/>
          </a:xfrm>
          <a:custGeom>
            <a:avLst/>
            <a:gdLst/>
            <a:ahLst/>
            <a:cxnLst/>
            <a:rect l="l" t="t" r="r" b="b"/>
            <a:pathLst>
              <a:path w="402724" h="402724">
                <a:moveTo>
                  <a:pt x="0" y="0"/>
                </a:moveTo>
                <a:lnTo>
                  <a:pt x="402725" y="0"/>
                </a:lnTo>
                <a:lnTo>
                  <a:pt x="402725" y="402724"/>
                </a:lnTo>
                <a:lnTo>
                  <a:pt x="0" y="40272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EE"/>
          </a:p>
        </p:txBody>
      </p:sp>
      <p:sp>
        <p:nvSpPr>
          <p:cNvPr id="4" name="Freeform 4"/>
          <p:cNvSpPr/>
          <p:nvPr/>
        </p:nvSpPr>
        <p:spPr>
          <a:xfrm>
            <a:off x="17071856" y="9589688"/>
            <a:ext cx="402724" cy="402724"/>
          </a:xfrm>
          <a:custGeom>
            <a:avLst/>
            <a:gdLst/>
            <a:ahLst/>
            <a:cxnLst/>
            <a:rect l="l" t="t" r="r" b="b"/>
            <a:pathLst>
              <a:path w="402724" h="402724">
                <a:moveTo>
                  <a:pt x="0" y="0"/>
                </a:moveTo>
                <a:lnTo>
                  <a:pt x="402724" y="0"/>
                </a:lnTo>
                <a:lnTo>
                  <a:pt x="402724" y="402724"/>
                </a:lnTo>
                <a:lnTo>
                  <a:pt x="0" y="40272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EE"/>
          </a:p>
        </p:txBody>
      </p:sp>
      <p:sp>
        <p:nvSpPr>
          <p:cNvPr id="6" name="Freeform 6"/>
          <p:cNvSpPr/>
          <p:nvPr/>
        </p:nvSpPr>
        <p:spPr>
          <a:xfrm>
            <a:off x="14544829" y="9358519"/>
            <a:ext cx="2358203" cy="728606"/>
          </a:xfrm>
          <a:custGeom>
            <a:avLst/>
            <a:gdLst/>
            <a:ahLst/>
            <a:cxnLst/>
            <a:rect l="l" t="t" r="r" b="b"/>
            <a:pathLst>
              <a:path w="2358203" h="728606">
                <a:moveTo>
                  <a:pt x="0" y="0"/>
                </a:moveTo>
                <a:lnTo>
                  <a:pt x="2358202" y="0"/>
                </a:lnTo>
                <a:lnTo>
                  <a:pt x="2358202" y="728606"/>
                </a:lnTo>
                <a:lnTo>
                  <a:pt x="0" y="72860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EE"/>
          </a:p>
        </p:txBody>
      </p:sp>
      <p:sp>
        <p:nvSpPr>
          <p:cNvPr id="7" name="Freeform 7"/>
          <p:cNvSpPr/>
          <p:nvPr/>
        </p:nvSpPr>
        <p:spPr>
          <a:xfrm flipV="1">
            <a:off x="15518065" y="0"/>
            <a:ext cx="2769935" cy="2769935"/>
          </a:xfrm>
          <a:custGeom>
            <a:avLst/>
            <a:gdLst/>
            <a:ahLst/>
            <a:cxnLst/>
            <a:rect l="l" t="t" r="r" b="b"/>
            <a:pathLst>
              <a:path w="2769935" h="2769935">
                <a:moveTo>
                  <a:pt x="0" y="2769935"/>
                </a:moveTo>
                <a:lnTo>
                  <a:pt x="2769935" y="2769935"/>
                </a:lnTo>
                <a:lnTo>
                  <a:pt x="2769935" y="0"/>
                </a:lnTo>
                <a:lnTo>
                  <a:pt x="0" y="0"/>
                </a:lnTo>
                <a:lnTo>
                  <a:pt x="0" y="2769935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EE"/>
          </a:p>
        </p:txBody>
      </p:sp>
      <p:sp>
        <p:nvSpPr>
          <p:cNvPr id="11" name="TextBox 11"/>
          <p:cNvSpPr txBox="1"/>
          <p:nvPr/>
        </p:nvSpPr>
        <p:spPr>
          <a:xfrm>
            <a:off x="498473" y="9638650"/>
            <a:ext cx="4190137" cy="304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400"/>
              </a:lnSpc>
            </a:pPr>
            <a:r>
              <a:rPr lang="en-US" sz="2000">
                <a:solidFill>
                  <a:srgbClr val="004020"/>
                </a:solidFill>
                <a:latin typeface="Montserrat Ultra-Bold"/>
              </a:rPr>
              <a:t>kutsehariduskeskus.ee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239000" y="1643632"/>
            <a:ext cx="12573981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/>
            <a:r>
              <a:rPr lang="et-EE" sz="6000" b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Õpilaskodud</a:t>
            </a:r>
            <a:endParaRPr lang="en-US" sz="6000" b="1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17272105" y="8070135"/>
            <a:ext cx="707426" cy="14590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3999"/>
              </a:lnSpc>
            </a:pPr>
            <a:r>
              <a:rPr lang="et-EE" sz="3200">
                <a:solidFill>
                  <a:srgbClr val="004020"/>
                </a:solidFill>
                <a:latin typeface="Montserrat Ultra-Bold"/>
              </a:rPr>
              <a:t>11</a:t>
            </a:r>
            <a:endParaRPr lang="en-US" sz="3200">
              <a:solidFill>
                <a:srgbClr val="004020"/>
              </a:solidFill>
              <a:latin typeface="Montserrat Ultra-Bold"/>
            </a:endParaRPr>
          </a:p>
        </p:txBody>
      </p:sp>
      <p:sp>
        <p:nvSpPr>
          <p:cNvPr id="10" name="TextBox 24">
            <a:extLst>
              <a:ext uri="{FF2B5EF4-FFF2-40B4-BE49-F238E27FC236}">
                <a16:creationId xmlns:a16="http://schemas.microsoft.com/office/drawing/2014/main" id="{8BD0C2B3-74FB-C55E-0B9A-BE901002233D}"/>
              </a:ext>
            </a:extLst>
          </p:cNvPr>
          <p:cNvSpPr txBox="1"/>
          <p:nvPr/>
        </p:nvSpPr>
        <p:spPr>
          <a:xfrm>
            <a:off x="12378092" y="5354897"/>
            <a:ext cx="11202877" cy="13593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t-EE" sz="2000">
                <a:latin typeface="Verdana"/>
                <a:ea typeface="Verdana"/>
                <a:cs typeface="Futura Medium"/>
              </a:rPr>
              <a:t>Sillamäe õpilaskodu - 120 inimest</a:t>
            </a:r>
          </a:p>
          <a:p>
            <a:pPr>
              <a:lnSpc>
                <a:spcPct val="150000"/>
              </a:lnSpc>
            </a:pPr>
            <a:r>
              <a:rPr lang="et-EE" sz="2000">
                <a:latin typeface="Verdana" panose="020B0604030504040204" pitchFamily="34" charset="0"/>
                <a:ea typeface="Verdana" panose="020B0604030504040204" pitchFamily="34" charset="0"/>
                <a:cs typeface="Futura Medium" panose="020B0602020204020303" pitchFamily="34" charset="-79"/>
              </a:rPr>
              <a:t>Jõhvi õpilaskodu - 100 inimest</a:t>
            </a:r>
          </a:p>
          <a:p>
            <a:pPr>
              <a:lnSpc>
                <a:spcPts val="3359"/>
              </a:lnSpc>
            </a:pPr>
            <a:endParaRPr lang="en-US" sz="4000">
              <a:latin typeface="Verdana" panose="020B0604030504040204" pitchFamily="34" charset="0"/>
              <a:ea typeface="Verdana" panose="020B0604030504040204" pitchFamily="34" charset="0"/>
              <a:cs typeface="Futura Medium" panose="020B0602020204020303" pitchFamily="34" charset="-79"/>
            </a:endParaRPr>
          </a:p>
        </p:txBody>
      </p:sp>
      <p:pic>
        <p:nvPicPr>
          <p:cNvPr id="5" name="Picture 10">
            <a:extLst>
              <a:ext uri="{FF2B5EF4-FFF2-40B4-BE49-F238E27FC236}">
                <a16:creationId xmlns:a16="http://schemas.microsoft.com/office/drawing/2014/main" id="{D3B76DA2-E3A6-4621-F92B-D94078094263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35" b="18933"/>
          <a:stretch/>
        </p:blipFill>
        <p:spPr>
          <a:xfrm>
            <a:off x="1239000" y="3630194"/>
            <a:ext cx="10413203" cy="463502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353761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C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0" y="0"/>
            <a:ext cx="2769935" cy="2769935"/>
          </a:xfrm>
          <a:custGeom>
            <a:avLst/>
            <a:gdLst/>
            <a:ahLst/>
            <a:cxnLst/>
            <a:rect l="l" t="t" r="r" b="b"/>
            <a:pathLst>
              <a:path w="2769935" h="2769935">
                <a:moveTo>
                  <a:pt x="2769935" y="2769935"/>
                </a:moveTo>
                <a:lnTo>
                  <a:pt x="0" y="2769935"/>
                </a:lnTo>
                <a:lnTo>
                  <a:pt x="0" y="0"/>
                </a:lnTo>
                <a:lnTo>
                  <a:pt x="2769935" y="0"/>
                </a:lnTo>
                <a:lnTo>
                  <a:pt x="2769935" y="2769935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EE"/>
          </a:p>
        </p:txBody>
      </p:sp>
      <p:sp>
        <p:nvSpPr>
          <p:cNvPr id="3" name="Freeform 3"/>
          <p:cNvSpPr/>
          <p:nvPr/>
        </p:nvSpPr>
        <p:spPr>
          <a:xfrm>
            <a:off x="17576807" y="9589688"/>
            <a:ext cx="402724" cy="402724"/>
          </a:xfrm>
          <a:custGeom>
            <a:avLst/>
            <a:gdLst/>
            <a:ahLst/>
            <a:cxnLst/>
            <a:rect l="l" t="t" r="r" b="b"/>
            <a:pathLst>
              <a:path w="402724" h="402724">
                <a:moveTo>
                  <a:pt x="0" y="0"/>
                </a:moveTo>
                <a:lnTo>
                  <a:pt x="402725" y="0"/>
                </a:lnTo>
                <a:lnTo>
                  <a:pt x="402725" y="402724"/>
                </a:lnTo>
                <a:lnTo>
                  <a:pt x="0" y="40272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EE"/>
          </a:p>
        </p:txBody>
      </p:sp>
      <p:sp>
        <p:nvSpPr>
          <p:cNvPr id="4" name="Freeform 4"/>
          <p:cNvSpPr/>
          <p:nvPr/>
        </p:nvSpPr>
        <p:spPr>
          <a:xfrm>
            <a:off x="17071856" y="9589688"/>
            <a:ext cx="402724" cy="402724"/>
          </a:xfrm>
          <a:custGeom>
            <a:avLst/>
            <a:gdLst/>
            <a:ahLst/>
            <a:cxnLst/>
            <a:rect l="l" t="t" r="r" b="b"/>
            <a:pathLst>
              <a:path w="402724" h="402724">
                <a:moveTo>
                  <a:pt x="0" y="0"/>
                </a:moveTo>
                <a:lnTo>
                  <a:pt x="402724" y="0"/>
                </a:lnTo>
                <a:lnTo>
                  <a:pt x="402724" y="402724"/>
                </a:lnTo>
                <a:lnTo>
                  <a:pt x="0" y="40272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EE"/>
          </a:p>
        </p:txBody>
      </p:sp>
      <p:sp>
        <p:nvSpPr>
          <p:cNvPr id="6" name="Freeform 6"/>
          <p:cNvSpPr/>
          <p:nvPr/>
        </p:nvSpPr>
        <p:spPr>
          <a:xfrm>
            <a:off x="14544829" y="9358519"/>
            <a:ext cx="2358203" cy="728606"/>
          </a:xfrm>
          <a:custGeom>
            <a:avLst/>
            <a:gdLst/>
            <a:ahLst/>
            <a:cxnLst/>
            <a:rect l="l" t="t" r="r" b="b"/>
            <a:pathLst>
              <a:path w="2358203" h="728606">
                <a:moveTo>
                  <a:pt x="0" y="0"/>
                </a:moveTo>
                <a:lnTo>
                  <a:pt x="2358202" y="0"/>
                </a:lnTo>
                <a:lnTo>
                  <a:pt x="2358202" y="728606"/>
                </a:lnTo>
                <a:lnTo>
                  <a:pt x="0" y="72860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EE"/>
          </a:p>
        </p:txBody>
      </p:sp>
      <p:sp>
        <p:nvSpPr>
          <p:cNvPr id="7" name="Freeform 7"/>
          <p:cNvSpPr/>
          <p:nvPr/>
        </p:nvSpPr>
        <p:spPr>
          <a:xfrm flipV="1">
            <a:off x="15518065" y="0"/>
            <a:ext cx="2769935" cy="2769935"/>
          </a:xfrm>
          <a:custGeom>
            <a:avLst/>
            <a:gdLst/>
            <a:ahLst/>
            <a:cxnLst/>
            <a:rect l="l" t="t" r="r" b="b"/>
            <a:pathLst>
              <a:path w="2769935" h="2769935">
                <a:moveTo>
                  <a:pt x="0" y="2769935"/>
                </a:moveTo>
                <a:lnTo>
                  <a:pt x="2769935" y="2769935"/>
                </a:lnTo>
                <a:lnTo>
                  <a:pt x="2769935" y="0"/>
                </a:lnTo>
                <a:lnTo>
                  <a:pt x="0" y="0"/>
                </a:lnTo>
                <a:lnTo>
                  <a:pt x="0" y="2769935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EE"/>
          </a:p>
        </p:txBody>
      </p:sp>
      <p:sp>
        <p:nvSpPr>
          <p:cNvPr id="11" name="TextBox 11"/>
          <p:cNvSpPr txBox="1"/>
          <p:nvPr/>
        </p:nvSpPr>
        <p:spPr>
          <a:xfrm>
            <a:off x="498473" y="9638650"/>
            <a:ext cx="4190137" cy="304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400"/>
              </a:lnSpc>
            </a:pPr>
            <a:r>
              <a:rPr lang="en-US" sz="2000">
                <a:solidFill>
                  <a:srgbClr val="004020"/>
                </a:solidFill>
                <a:latin typeface="Montserrat Ultra-Bold"/>
              </a:rPr>
              <a:t>kutsehariduskeskus.ee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239000" y="1643632"/>
            <a:ext cx="12573981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/>
            <a:r>
              <a:rPr lang="et-EE" sz="6000" b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Õpperestoranid</a:t>
            </a:r>
            <a:endParaRPr lang="en-US" sz="6000" b="1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17272105" y="8070135"/>
            <a:ext cx="707426" cy="14590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3999"/>
              </a:lnSpc>
            </a:pPr>
            <a:r>
              <a:rPr lang="et-EE" sz="3200">
                <a:solidFill>
                  <a:srgbClr val="004020"/>
                </a:solidFill>
                <a:latin typeface="Montserrat Ultra-Bold"/>
              </a:rPr>
              <a:t>12</a:t>
            </a:r>
            <a:endParaRPr lang="en-US" sz="3200">
              <a:solidFill>
                <a:srgbClr val="004020"/>
              </a:solidFill>
              <a:latin typeface="Montserrat Ultra-Bold"/>
            </a:endParaRPr>
          </a:p>
        </p:txBody>
      </p:sp>
      <p:sp>
        <p:nvSpPr>
          <p:cNvPr id="14" name="TextBox 14">
            <a:extLst>
              <a:ext uri="{FF2B5EF4-FFF2-40B4-BE49-F238E27FC236}">
                <a16:creationId xmlns:a16="http://schemas.microsoft.com/office/drawing/2014/main" id="{DE36BD25-C503-92E7-8FD1-D79325CC5607}"/>
              </a:ext>
            </a:extLst>
          </p:cNvPr>
          <p:cNvSpPr txBox="1"/>
          <p:nvPr/>
        </p:nvSpPr>
        <p:spPr>
          <a:xfrm>
            <a:off x="1384967" y="3402745"/>
            <a:ext cx="14913475" cy="2870594"/>
          </a:xfrm>
          <a:prstGeom prst="rect">
            <a:avLst/>
          </a:prstGeom>
        </p:spPr>
        <p:txBody>
          <a:bodyPr wrap="square" lIns="0" tIns="0" rIns="0" bIns="0" numCol="2" rtlCol="0" anchor="t">
            <a:spAutoFit/>
          </a:bodyPr>
          <a:lstStyle/>
          <a:p>
            <a:pPr algn="ctr">
              <a:lnSpc>
                <a:spcPts val="3219"/>
              </a:lnSpc>
            </a:pPr>
            <a:endParaRPr lang="en-US" sz="2000" b="1">
              <a:solidFill>
                <a:srgbClr val="1C1C1C"/>
              </a:solidFill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ts val="3219"/>
              </a:lnSpc>
            </a:pPr>
            <a:r>
              <a:rPr lang="en-US" sz="2000">
                <a:solidFill>
                  <a:srgbClr val="1C1C1C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  </a:t>
            </a:r>
          </a:p>
          <a:p>
            <a:pPr algn="ctr">
              <a:lnSpc>
                <a:spcPts val="3219"/>
              </a:lnSpc>
            </a:pPr>
            <a:endParaRPr lang="en-US" sz="2000">
              <a:solidFill>
                <a:srgbClr val="1C1C1C"/>
              </a:solidFill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ts val="3219"/>
              </a:lnSpc>
            </a:pPr>
            <a:endParaRPr lang="en-US" sz="2000">
              <a:solidFill>
                <a:srgbClr val="1C1C1C"/>
              </a:solidFill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ts val="3219"/>
              </a:lnSpc>
            </a:pPr>
            <a:endParaRPr lang="en-US" sz="2000">
              <a:solidFill>
                <a:srgbClr val="1C1C1C"/>
              </a:solidFill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ts val="3219"/>
              </a:lnSpc>
            </a:pPr>
            <a:endParaRPr lang="en-US" sz="2000">
              <a:solidFill>
                <a:srgbClr val="1C1C1C"/>
              </a:solidFill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ts val="3219"/>
              </a:lnSpc>
            </a:pPr>
            <a:endParaRPr lang="et-EE" sz="2000">
              <a:solidFill>
                <a:srgbClr val="1C1C1C"/>
              </a:solidFill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ts val="3219"/>
              </a:lnSpc>
            </a:pPr>
            <a:r>
              <a:rPr lang="en-US" sz="2000" b="1" err="1">
                <a:solidFill>
                  <a:srgbClr val="1C1C1C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Manufaktuur</a:t>
            </a:r>
            <a:endParaRPr lang="en-US" sz="2000" b="1">
              <a:solidFill>
                <a:srgbClr val="1C1C1C"/>
              </a:solidFill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ts val="3219"/>
              </a:lnSpc>
            </a:pPr>
            <a:r>
              <a:rPr lang="en-US" sz="2000" err="1">
                <a:solidFill>
                  <a:srgbClr val="1C1C1C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Kreenholmi</a:t>
            </a:r>
            <a:r>
              <a:rPr lang="en-US" sz="2000">
                <a:solidFill>
                  <a:srgbClr val="1C1C1C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45,</a:t>
            </a:r>
            <a:r>
              <a:rPr lang="et-EE" sz="2000">
                <a:solidFill>
                  <a:srgbClr val="1C1C1C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000">
                <a:solidFill>
                  <a:srgbClr val="1C1C1C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Narva</a:t>
            </a:r>
          </a:p>
          <a:p>
            <a:pPr>
              <a:lnSpc>
                <a:spcPts val="3219"/>
              </a:lnSpc>
            </a:pPr>
            <a:endParaRPr lang="en-US" sz="2000">
              <a:solidFill>
                <a:srgbClr val="1C1C1C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E5EBBF26-F3AF-37BD-4DD0-E1A4576790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9935" y="4546691"/>
            <a:ext cx="5697589" cy="36678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" descr="http://www.nvtc.ee/files/gallery/11/big/362_restoran-1.jpg">
            <a:extLst>
              <a:ext uri="{FF2B5EF4-FFF2-40B4-BE49-F238E27FC236}">
                <a16:creationId xmlns:a16="http://schemas.microsoft.com/office/drawing/2014/main" id="{D5D23148-F6A9-9697-D603-79E158D757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9482" y="4546690"/>
            <a:ext cx="5888583" cy="36678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A3748948-171D-10D2-2797-29E2E1D29BC3}"/>
              </a:ext>
            </a:extLst>
          </p:cNvPr>
          <p:cNvSpPr txBox="1"/>
          <p:nvPr/>
        </p:nvSpPr>
        <p:spPr>
          <a:xfrm>
            <a:off x="1046729" y="3402745"/>
            <a:ext cx="9144000" cy="8583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3219"/>
              </a:lnSpc>
            </a:pPr>
            <a:r>
              <a:rPr lang="en-US" sz="2000" b="1">
                <a:solidFill>
                  <a:srgbClr val="1C1C1C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La </a:t>
            </a:r>
            <a:r>
              <a:rPr lang="en-US" sz="2000" b="1" err="1">
                <a:solidFill>
                  <a:srgbClr val="1C1C1C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Fourmi</a:t>
            </a:r>
            <a:endParaRPr lang="en-US" sz="2000" b="1">
              <a:solidFill>
                <a:srgbClr val="1C1C1C"/>
              </a:solidFill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ts val="3219"/>
              </a:lnSpc>
            </a:pPr>
            <a:r>
              <a:rPr lang="en-US" sz="2000" err="1">
                <a:solidFill>
                  <a:srgbClr val="1C1C1C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Kutse</a:t>
            </a:r>
            <a:r>
              <a:rPr lang="en-US" sz="2000">
                <a:solidFill>
                  <a:srgbClr val="1C1C1C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13, </a:t>
            </a:r>
            <a:r>
              <a:rPr lang="en-US" sz="2000" err="1">
                <a:solidFill>
                  <a:srgbClr val="1C1C1C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Jõhvi</a:t>
            </a:r>
            <a:r>
              <a:rPr lang="en-US" sz="2000">
                <a:solidFill>
                  <a:srgbClr val="1C1C1C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13057216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C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0" y="0"/>
            <a:ext cx="2769935" cy="2769935"/>
          </a:xfrm>
          <a:custGeom>
            <a:avLst/>
            <a:gdLst/>
            <a:ahLst/>
            <a:cxnLst/>
            <a:rect l="l" t="t" r="r" b="b"/>
            <a:pathLst>
              <a:path w="2769935" h="2769935">
                <a:moveTo>
                  <a:pt x="2769935" y="2769935"/>
                </a:moveTo>
                <a:lnTo>
                  <a:pt x="0" y="2769935"/>
                </a:lnTo>
                <a:lnTo>
                  <a:pt x="0" y="0"/>
                </a:lnTo>
                <a:lnTo>
                  <a:pt x="2769935" y="0"/>
                </a:lnTo>
                <a:lnTo>
                  <a:pt x="2769935" y="2769935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EE"/>
          </a:p>
        </p:txBody>
      </p:sp>
      <p:sp>
        <p:nvSpPr>
          <p:cNvPr id="3" name="Freeform 3"/>
          <p:cNvSpPr/>
          <p:nvPr/>
        </p:nvSpPr>
        <p:spPr>
          <a:xfrm>
            <a:off x="17576807" y="9589688"/>
            <a:ext cx="402724" cy="402724"/>
          </a:xfrm>
          <a:custGeom>
            <a:avLst/>
            <a:gdLst/>
            <a:ahLst/>
            <a:cxnLst/>
            <a:rect l="l" t="t" r="r" b="b"/>
            <a:pathLst>
              <a:path w="402724" h="402724">
                <a:moveTo>
                  <a:pt x="0" y="0"/>
                </a:moveTo>
                <a:lnTo>
                  <a:pt x="402725" y="0"/>
                </a:lnTo>
                <a:lnTo>
                  <a:pt x="402725" y="402724"/>
                </a:lnTo>
                <a:lnTo>
                  <a:pt x="0" y="40272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EE"/>
          </a:p>
        </p:txBody>
      </p:sp>
      <p:sp>
        <p:nvSpPr>
          <p:cNvPr id="4" name="Freeform 4"/>
          <p:cNvSpPr/>
          <p:nvPr/>
        </p:nvSpPr>
        <p:spPr>
          <a:xfrm>
            <a:off x="17071856" y="9589688"/>
            <a:ext cx="402724" cy="402724"/>
          </a:xfrm>
          <a:custGeom>
            <a:avLst/>
            <a:gdLst/>
            <a:ahLst/>
            <a:cxnLst/>
            <a:rect l="l" t="t" r="r" b="b"/>
            <a:pathLst>
              <a:path w="402724" h="402724">
                <a:moveTo>
                  <a:pt x="0" y="0"/>
                </a:moveTo>
                <a:lnTo>
                  <a:pt x="402724" y="0"/>
                </a:lnTo>
                <a:lnTo>
                  <a:pt x="402724" y="402724"/>
                </a:lnTo>
                <a:lnTo>
                  <a:pt x="0" y="40272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EE"/>
          </a:p>
        </p:txBody>
      </p:sp>
      <p:sp>
        <p:nvSpPr>
          <p:cNvPr id="6" name="Freeform 6"/>
          <p:cNvSpPr/>
          <p:nvPr/>
        </p:nvSpPr>
        <p:spPr>
          <a:xfrm>
            <a:off x="14544829" y="9358519"/>
            <a:ext cx="2358203" cy="728606"/>
          </a:xfrm>
          <a:custGeom>
            <a:avLst/>
            <a:gdLst/>
            <a:ahLst/>
            <a:cxnLst/>
            <a:rect l="l" t="t" r="r" b="b"/>
            <a:pathLst>
              <a:path w="2358203" h="728606">
                <a:moveTo>
                  <a:pt x="0" y="0"/>
                </a:moveTo>
                <a:lnTo>
                  <a:pt x="2358202" y="0"/>
                </a:lnTo>
                <a:lnTo>
                  <a:pt x="2358202" y="728606"/>
                </a:lnTo>
                <a:lnTo>
                  <a:pt x="0" y="72860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EE"/>
          </a:p>
        </p:txBody>
      </p:sp>
      <p:sp>
        <p:nvSpPr>
          <p:cNvPr id="7" name="Freeform 7"/>
          <p:cNvSpPr/>
          <p:nvPr/>
        </p:nvSpPr>
        <p:spPr>
          <a:xfrm flipV="1">
            <a:off x="15518065" y="0"/>
            <a:ext cx="2769935" cy="2769935"/>
          </a:xfrm>
          <a:custGeom>
            <a:avLst/>
            <a:gdLst/>
            <a:ahLst/>
            <a:cxnLst/>
            <a:rect l="l" t="t" r="r" b="b"/>
            <a:pathLst>
              <a:path w="2769935" h="2769935">
                <a:moveTo>
                  <a:pt x="0" y="2769935"/>
                </a:moveTo>
                <a:lnTo>
                  <a:pt x="2769935" y="2769935"/>
                </a:lnTo>
                <a:lnTo>
                  <a:pt x="2769935" y="0"/>
                </a:lnTo>
                <a:lnTo>
                  <a:pt x="0" y="0"/>
                </a:lnTo>
                <a:lnTo>
                  <a:pt x="0" y="2769935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EE"/>
          </a:p>
        </p:txBody>
      </p:sp>
      <p:sp>
        <p:nvSpPr>
          <p:cNvPr id="11" name="TextBox 11"/>
          <p:cNvSpPr txBox="1"/>
          <p:nvPr/>
        </p:nvSpPr>
        <p:spPr>
          <a:xfrm>
            <a:off x="498473" y="9638650"/>
            <a:ext cx="4190137" cy="304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400"/>
              </a:lnSpc>
            </a:pPr>
            <a:r>
              <a:rPr lang="en-US" sz="2000">
                <a:solidFill>
                  <a:srgbClr val="004020"/>
                </a:solidFill>
                <a:latin typeface="Montserrat Ultra-Bold"/>
              </a:rPr>
              <a:t>kutsehariduskeskus.ee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239000" y="1643632"/>
            <a:ext cx="12573981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/>
            <a:r>
              <a:rPr lang="et-EE" sz="6000" b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Õppesalong La </a:t>
            </a:r>
            <a:r>
              <a:rPr lang="et-EE" sz="6000" b="1" err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Beaute</a:t>
            </a:r>
            <a:endParaRPr lang="et-EE" sz="6000" b="1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17272105" y="8070135"/>
            <a:ext cx="707426" cy="14590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3999"/>
              </a:lnSpc>
            </a:pPr>
            <a:r>
              <a:rPr lang="et-EE" sz="3200">
                <a:solidFill>
                  <a:srgbClr val="004020"/>
                </a:solidFill>
                <a:latin typeface="Montserrat Ultra-Bold"/>
              </a:rPr>
              <a:t>13</a:t>
            </a:r>
            <a:endParaRPr lang="en-US" sz="3200">
              <a:solidFill>
                <a:srgbClr val="004020"/>
              </a:solidFill>
              <a:latin typeface="Montserrat Ultra-Bold"/>
            </a:endParaRPr>
          </a:p>
        </p:txBody>
      </p:sp>
      <p:sp>
        <p:nvSpPr>
          <p:cNvPr id="9" name="TextBox 24">
            <a:extLst>
              <a:ext uri="{FF2B5EF4-FFF2-40B4-BE49-F238E27FC236}">
                <a16:creationId xmlns:a16="http://schemas.microsoft.com/office/drawing/2014/main" id="{F4DE722A-25F4-28E8-7EB9-FD326F8B7320}"/>
              </a:ext>
            </a:extLst>
          </p:cNvPr>
          <p:cNvSpPr txBox="1"/>
          <p:nvPr/>
        </p:nvSpPr>
        <p:spPr>
          <a:xfrm>
            <a:off x="1384967" y="3136534"/>
            <a:ext cx="10987141" cy="3801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359"/>
              </a:lnSpc>
            </a:pPr>
            <a:r>
              <a:rPr lang="en-US" sz="2000" err="1">
                <a:latin typeface="Verdana" panose="020B0604030504040204" pitchFamily="34" charset="0"/>
                <a:ea typeface="Verdana" panose="020B0604030504040204" pitchFamily="34" charset="0"/>
                <a:cs typeface="Futura Medium" panose="020B0602020204020303" pitchFamily="34" charset="-79"/>
              </a:rPr>
              <a:t>Kõik</a:t>
            </a:r>
            <a:r>
              <a:rPr lang="et-EE" sz="2000">
                <a:latin typeface="Verdana" panose="020B0604030504040204" pitchFamily="34" charset="0"/>
                <a:ea typeface="Verdana" panose="020B0604030504040204" pitchFamily="34" charset="0"/>
                <a:cs typeface="Futura Medium" panose="020B0602020204020303" pitchFamily="34" charset="-79"/>
              </a:rPr>
              <a:t>i</a:t>
            </a:r>
            <a:r>
              <a:rPr lang="en-US" sz="2000">
                <a:latin typeface="Verdana" panose="020B0604030504040204" pitchFamily="34" charset="0"/>
                <a:ea typeface="Verdana" panose="020B0604030504040204" pitchFamily="34" charset="0"/>
                <a:cs typeface="Futura Medium" panose="020B0602020204020303" pitchFamily="34" charset="-79"/>
              </a:rPr>
              <a:t> </a:t>
            </a:r>
            <a:r>
              <a:rPr lang="en-US" sz="2000" err="1">
                <a:latin typeface="Verdana" panose="020B0604030504040204" pitchFamily="34" charset="0"/>
                <a:ea typeface="Verdana" panose="020B0604030504040204" pitchFamily="34" charset="0"/>
                <a:cs typeface="Futura Medium" panose="020B0602020204020303" pitchFamily="34" charset="-79"/>
              </a:rPr>
              <a:t>teenused</a:t>
            </a:r>
            <a:r>
              <a:rPr lang="en-US" sz="2000">
                <a:latin typeface="Verdana" panose="020B0604030504040204" pitchFamily="34" charset="0"/>
                <a:ea typeface="Verdana" panose="020B0604030504040204" pitchFamily="34" charset="0"/>
                <a:cs typeface="Futura Medium" panose="020B0602020204020303" pitchFamily="34" charset="-79"/>
              </a:rPr>
              <a:t> </a:t>
            </a:r>
            <a:r>
              <a:rPr lang="en-US" sz="2000" err="1">
                <a:latin typeface="Verdana" panose="020B0604030504040204" pitchFamily="34" charset="0"/>
                <a:ea typeface="Verdana" panose="020B0604030504040204" pitchFamily="34" charset="0"/>
                <a:cs typeface="Futura Medium" panose="020B0602020204020303" pitchFamily="34" charset="-79"/>
              </a:rPr>
              <a:t>osutatakse</a:t>
            </a:r>
            <a:r>
              <a:rPr lang="en-US" sz="2000">
                <a:latin typeface="Verdana" panose="020B0604030504040204" pitchFamily="34" charset="0"/>
                <a:ea typeface="Verdana" panose="020B0604030504040204" pitchFamily="34" charset="0"/>
                <a:cs typeface="Futura Medium" panose="020B0602020204020303" pitchFamily="34" charset="-79"/>
              </a:rPr>
              <a:t> </a:t>
            </a:r>
            <a:r>
              <a:rPr lang="en-US" sz="2000" err="1">
                <a:latin typeface="Verdana" panose="020B0604030504040204" pitchFamily="34" charset="0"/>
                <a:ea typeface="Verdana" panose="020B0604030504040204" pitchFamily="34" charset="0"/>
                <a:cs typeface="Futura Medium" panose="020B0602020204020303" pitchFamily="34" charset="-79"/>
              </a:rPr>
              <a:t>meie</a:t>
            </a:r>
            <a:r>
              <a:rPr lang="en-US" sz="2000">
                <a:latin typeface="Verdana" panose="020B0604030504040204" pitchFamily="34" charset="0"/>
                <a:ea typeface="Verdana" panose="020B0604030504040204" pitchFamily="34" charset="0"/>
                <a:cs typeface="Futura Medium" panose="020B0602020204020303" pitchFamily="34" charset="-79"/>
              </a:rPr>
              <a:t> </a:t>
            </a:r>
            <a:r>
              <a:rPr lang="en-US" sz="2000" err="1">
                <a:latin typeface="Verdana" panose="020B0604030504040204" pitchFamily="34" charset="0"/>
                <a:ea typeface="Verdana" panose="020B0604030504040204" pitchFamily="34" charset="0"/>
                <a:cs typeface="Futura Medium" panose="020B0602020204020303" pitchFamily="34" charset="-79"/>
              </a:rPr>
              <a:t>õpilaste</a:t>
            </a:r>
            <a:r>
              <a:rPr lang="en-US" sz="2000">
                <a:latin typeface="Verdana" panose="020B0604030504040204" pitchFamily="34" charset="0"/>
                <a:ea typeface="Verdana" panose="020B0604030504040204" pitchFamily="34" charset="0"/>
                <a:cs typeface="Futura Medium" panose="020B0602020204020303" pitchFamily="34" charset="-79"/>
              </a:rPr>
              <a:t> </a:t>
            </a:r>
            <a:r>
              <a:rPr lang="en-US" sz="2000" err="1">
                <a:latin typeface="Verdana" panose="020B0604030504040204" pitchFamily="34" charset="0"/>
                <a:ea typeface="Verdana" panose="020B0604030504040204" pitchFamily="34" charset="0"/>
                <a:cs typeface="Futura Medium" panose="020B0602020204020303" pitchFamily="34" charset="-79"/>
              </a:rPr>
              <a:t>poolt</a:t>
            </a:r>
            <a:r>
              <a:rPr lang="en-US" sz="2000">
                <a:latin typeface="Verdana" panose="020B0604030504040204" pitchFamily="34" charset="0"/>
                <a:ea typeface="Verdana" panose="020B0604030504040204" pitchFamily="34" charset="0"/>
                <a:cs typeface="Futura Medium" panose="020B0602020204020303" pitchFamily="34" charset="-79"/>
              </a:rPr>
              <a:t> </a:t>
            </a:r>
            <a:r>
              <a:rPr lang="en-US" sz="2000" err="1">
                <a:latin typeface="Verdana" panose="020B0604030504040204" pitchFamily="34" charset="0"/>
                <a:ea typeface="Verdana" panose="020B0604030504040204" pitchFamily="34" charset="0"/>
                <a:cs typeface="Futura Medium" panose="020B0602020204020303" pitchFamily="34" charset="-79"/>
              </a:rPr>
              <a:t>kogenud</a:t>
            </a:r>
            <a:r>
              <a:rPr lang="en-US" sz="2000">
                <a:latin typeface="Verdana" panose="020B0604030504040204" pitchFamily="34" charset="0"/>
                <a:ea typeface="Verdana" panose="020B0604030504040204" pitchFamily="34" charset="0"/>
                <a:cs typeface="Futura Medium" panose="020B0602020204020303" pitchFamily="34" charset="-79"/>
              </a:rPr>
              <a:t> </a:t>
            </a:r>
            <a:r>
              <a:rPr lang="en-US" sz="2000" err="1">
                <a:latin typeface="Verdana" panose="020B0604030504040204" pitchFamily="34" charset="0"/>
                <a:ea typeface="Verdana" panose="020B0604030504040204" pitchFamily="34" charset="0"/>
                <a:cs typeface="Futura Medium" panose="020B0602020204020303" pitchFamily="34" charset="-79"/>
              </a:rPr>
              <a:t>õpetaja</a:t>
            </a:r>
            <a:r>
              <a:rPr lang="en-US" sz="2000">
                <a:latin typeface="Verdana" panose="020B0604030504040204" pitchFamily="34" charset="0"/>
                <a:ea typeface="Verdana" panose="020B0604030504040204" pitchFamily="34" charset="0"/>
                <a:cs typeface="Futura Medium" panose="020B0602020204020303" pitchFamily="34" charset="-79"/>
              </a:rPr>
              <a:t> </a:t>
            </a:r>
            <a:r>
              <a:rPr lang="en-US" sz="2000" err="1">
                <a:latin typeface="Verdana" panose="020B0604030504040204" pitchFamily="34" charset="0"/>
                <a:ea typeface="Verdana" panose="020B0604030504040204" pitchFamily="34" charset="0"/>
                <a:cs typeface="Futura Medium" panose="020B0602020204020303" pitchFamily="34" charset="-79"/>
              </a:rPr>
              <a:t>juhendamisel</a:t>
            </a:r>
            <a:r>
              <a:rPr lang="et-EE" sz="2000">
                <a:latin typeface="Verdana" panose="020B0604030504040204" pitchFamily="34" charset="0"/>
                <a:ea typeface="Verdana" panose="020B0604030504040204" pitchFamily="34" charset="0"/>
                <a:cs typeface="Futura Medium" panose="020B0602020204020303" pitchFamily="34" charset="-79"/>
              </a:rPr>
              <a:t>.</a:t>
            </a:r>
            <a:endParaRPr lang="en-US" sz="2000">
              <a:latin typeface="Verdana" panose="020B0604030504040204" pitchFamily="34" charset="0"/>
              <a:ea typeface="Verdana" panose="020B0604030504040204" pitchFamily="34" charset="0"/>
              <a:cs typeface="Futura Medium" panose="020B0602020204020303" pitchFamily="34" charset="-79"/>
            </a:endParaRPr>
          </a:p>
        </p:txBody>
      </p:sp>
      <p:pic>
        <p:nvPicPr>
          <p:cNvPr id="14" name="Picture 2" descr="Image may contain: 3 people">
            <a:extLst>
              <a:ext uri="{FF2B5EF4-FFF2-40B4-BE49-F238E27FC236}">
                <a16:creationId xmlns:a16="http://schemas.microsoft.com/office/drawing/2014/main" id="{1557231A-B4AC-F7C6-5159-2BCEA1AB3E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74" b="39941"/>
          <a:stretch/>
        </p:blipFill>
        <p:spPr bwMode="auto">
          <a:xfrm>
            <a:off x="3183206" y="4210594"/>
            <a:ext cx="11921588" cy="434049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73365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C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0" y="0"/>
            <a:ext cx="2769935" cy="2769935"/>
          </a:xfrm>
          <a:custGeom>
            <a:avLst/>
            <a:gdLst/>
            <a:ahLst/>
            <a:cxnLst/>
            <a:rect l="l" t="t" r="r" b="b"/>
            <a:pathLst>
              <a:path w="2769935" h="2769935">
                <a:moveTo>
                  <a:pt x="2769935" y="2769935"/>
                </a:moveTo>
                <a:lnTo>
                  <a:pt x="0" y="2769935"/>
                </a:lnTo>
                <a:lnTo>
                  <a:pt x="0" y="0"/>
                </a:lnTo>
                <a:lnTo>
                  <a:pt x="2769935" y="0"/>
                </a:lnTo>
                <a:lnTo>
                  <a:pt x="2769935" y="2769935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EE"/>
          </a:p>
        </p:txBody>
      </p:sp>
      <p:sp>
        <p:nvSpPr>
          <p:cNvPr id="3" name="Freeform 3"/>
          <p:cNvSpPr/>
          <p:nvPr/>
        </p:nvSpPr>
        <p:spPr>
          <a:xfrm>
            <a:off x="17576807" y="9589688"/>
            <a:ext cx="402724" cy="402724"/>
          </a:xfrm>
          <a:custGeom>
            <a:avLst/>
            <a:gdLst/>
            <a:ahLst/>
            <a:cxnLst/>
            <a:rect l="l" t="t" r="r" b="b"/>
            <a:pathLst>
              <a:path w="402724" h="402724">
                <a:moveTo>
                  <a:pt x="0" y="0"/>
                </a:moveTo>
                <a:lnTo>
                  <a:pt x="402725" y="0"/>
                </a:lnTo>
                <a:lnTo>
                  <a:pt x="402725" y="402724"/>
                </a:lnTo>
                <a:lnTo>
                  <a:pt x="0" y="40272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EE"/>
          </a:p>
        </p:txBody>
      </p:sp>
      <p:sp>
        <p:nvSpPr>
          <p:cNvPr id="4" name="Freeform 4"/>
          <p:cNvSpPr/>
          <p:nvPr/>
        </p:nvSpPr>
        <p:spPr>
          <a:xfrm>
            <a:off x="17071856" y="9589688"/>
            <a:ext cx="402724" cy="402724"/>
          </a:xfrm>
          <a:custGeom>
            <a:avLst/>
            <a:gdLst/>
            <a:ahLst/>
            <a:cxnLst/>
            <a:rect l="l" t="t" r="r" b="b"/>
            <a:pathLst>
              <a:path w="402724" h="402724">
                <a:moveTo>
                  <a:pt x="0" y="0"/>
                </a:moveTo>
                <a:lnTo>
                  <a:pt x="402724" y="0"/>
                </a:lnTo>
                <a:lnTo>
                  <a:pt x="402724" y="402724"/>
                </a:lnTo>
                <a:lnTo>
                  <a:pt x="0" y="40272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EE"/>
          </a:p>
        </p:txBody>
      </p:sp>
      <p:sp>
        <p:nvSpPr>
          <p:cNvPr id="6" name="Freeform 6"/>
          <p:cNvSpPr/>
          <p:nvPr/>
        </p:nvSpPr>
        <p:spPr>
          <a:xfrm>
            <a:off x="14544829" y="9358519"/>
            <a:ext cx="2358203" cy="728606"/>
          </a:xfrm>
          <a:custGeom>
            <a:avLst/>
            <a:gdLst/>
            <a:ahLst/>
            <a:cxnLst/>
            <a:rect l="l" t="t" r="r" b="b"/>
            <a:pathLst>
              <a:path w="2358203" h="728606">
                <a:moveTo>
                  <a:pt x="0" y="0"/>
                </a:moveTo>
                <a:lnTo>
                  <a:pt x="2358202" y="0"/>
                </a:lnTo>
                <a:lnTo>
                  <a:pt x="2358202" y="728606"/>
                </a:lnTo>
                <a:lnTo>
                  <a:pt x="0" y="72860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EE"/>
          </a:p>
        </p:txBody>
      </p:sp>
      <p:sp>
        <p:nvSpPr>
          <p:cNvPr id="7" name="Freeform 7"/>
          <p:cNvSpPr/>
          <p:nvPr/>
        </p:nvSpPr>
        <p:spPr>
          <a:xfrm flipV="1">
            <a:off x="15518065" y="0"/>
            <a:ext cx="2769935" cy="2769935"/>
          </a:xfrm>
          <a:custGeom>
            <a:avLst/>
            <a:gdLst/>
            <a:ahLst/>
            <a:cxnLst/>
            <a:rect l="l" t="t" r="r" b="b"/>
            <a:pathLst>
              <a:path w="2769935" h="2769935">
                <a:moveTo>
                  <a:pt x="0" y="2769935"/>
                </a:moveTo>
                <a:lnTo>
                  <a:pt x="2769935" y="2769935"/>
                </a:lnTo>
                <a:lnTo>
                  <a:pt x="2769935" y="0"/>
                </a:lnTo>
                <a:lnTo>
                  <a:pt x="0" y="0"/>
                </a:lnTo>
                <a:lnTo>
                  <a:pt x="0" y="2769935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EE"/>
          </a:p>
        </p:txBody>
      </p:sp>
      <p:sp>
        <p:nvSpPr>
          <p:cNvPr id="11" name="TextBox 11"/>
          <p:cNvSpPr txBox="1"/>
          <p:nvPr/>
        </p:nvSpPr>
        <p:spPr>
          <a:xfrm>
            <a:off x="498473" y="9638650"/>
            <a:ext cx="4190137" cy="304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400"/>
              </a:lnSpc>
            </a:pPr>
            <a:r>
              <a:rPr lang="en-US" sz="2000">
                <a:solidFill>
                  <a:srgbClr val="004020"/>
                </a:solidFill>
                <a:latin typeface="Montserrat Ultra-Bold"/>
              </a:rPr>
              <a:t>kutsehariduskeskus.ee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239000" y="1643632"/>
            <a:ext cx="12573981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/>
            <a:r>
              <a:rPr lang="et-EE" sz="6000" b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Konverentsid ja seminarid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7272105" y="8070135"/>
            <a:ext cx="707426" cy="14590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3999"/>
              </a:lnSpc>
            </a:pPr>
            <a:r>
              <a:rPr lang="et-EE" sz="3200">
                <a:solidFill>
                  <a:srgbClr val="004020"/>
                </a:solidFill>
                <a:latin typeface="Montserrat Ultra-Bold"/>
              </a:rPr>
              <a:t>14</a:t>
            </a:r>
            <a:endParaRPr lang="en-US" sz="3200">
              <a:solidFill>
                <a:srgbClr val="004020"/>
              </a:solidFill>
              <a:latin typeface="Montserrat Ultra-Bold"/>
            </a:endParaRPr>
          </a:p>
        </p:txBody>
      </p:sp>
      <p:sp>
        <p:nvSpPr>
          <p:cNvPr id="9" name="TextBox 24">
            <a:extLst>
              <a:ext uri="{FF2B5EF4-FFF2-40B4-BE49-F238E27FC236}">
                <a16:creationId xmlns:a16="http://schemas.microsoft.com/office/drawing/2014/main" id="{F4DE722A-25F4-28E8-7EB9-FD326F8B7320}"/>
              </a:ext>
            </a:extLst>
          </p:cNvPr>
          <p:cNvSpPr txBox="1"/>
          <p:nvPr/>
        </p:nvSpPr>
        <p:spPr>
          <a:xfrm>
            <a:off x="1384967" y="3136534"/>
            <a:ext cx="10987141" cy="8610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t-EE" sz="2000">
                <a:latin typeface="Verdana" panose="020B0604030504040204" pitchFamily="34" charset="0"/>
                <a:ea typeface="Verdana" panose="020B0604030504040204" pitchFamily="34" charset="0"/>
                <a:cs typeface="Futura Medium" panose="020B0602020204020303" pitchFamily="34" charset="-79"/>
              </a:rPr>
              <a:t>Konverentsisaalid mahutavusega kuni 200 inimest. </a:t>
            </a:r>
          </a:p>
          <a:p>
            <a:pPr>
              <a:lnSpc>
                <a:spcPct val="150000"/>
              </a:lnSpc>
            </a:pPr>
            <a:r>
              <a:rPr lang="et-EE" sz="2000">
                <a:latin typeface="Verdana" panose="020B0604030504040204" pitchFamily="34" charset="0"/>
                <a:ea typeface="Verdana" panose="020B0604030504040204" pitchFamily="34" charset="0"/>
                <a:cs typeface="Futura Medium" panose="020B0602020204020303" pitchFamily="34" charset="-79"/>
              </a:rPr>
              <a:t>Toitlustamine ja majutus meie õpilaskodudes või partnerhotellides.</a:t>
            </a:r>
            <a:endParaRPr lang="en-US" sz="2000">
              <a:latin typeface="Verdana" panose="020B0604030504040204" pitchFamily="34" charset="0"/>
              <a:ea typeface="Verdana" panose="020B0604030504040204" pitchFamily="34" charset="0"/>
              <a:cs typeface="Futura Medium" panose="020B0602020204020303" pitchFamily="34" charset="-79"/>
            </a:endParaRPr>
          </a:p>
        </p:txBody>
      </p:sp>
      <p:pic>
        <p:nvPicPr>
          <p:cNvPr id="5" name="Picture 2" descr="http://www.nvtc.ee/files/gallery/11/big/71_l-207-a.jpg">
            <a:extLst>
              <a:ext uri="{FF2B5EF4-FFF2-40B4-BE49-F238E27FC236}">
                <a16:creationId xmlns:a16="http://schemas.microsoft.com/office/drawing/2014/main" id="{2974B539-B8CB-801C-BFC4-69E3E51671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22"/>
          <a:stretch/>
        </p:blipFill>
        <p:spPr bwMode="auto">
          <a:xfrm>
            <a:off x="2246290" y="4496186"/>
            <a:ext cx="6509137" cy="43034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://www.nvtc.ee/files/gallery/11/big/72_l201b.jpg">
            <a:extLst>
              <a:ext uri="{FF2B5EF4-FFF2-40B4-BE49-F238E27FC236}">
                <a16:creationId xmlns:a16="http://schemas.microsoft.com/office/drawing/2014/main" id="{FF09B792-5F28-275A-E213-55EC5D8EE9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89" r="7752"/>
          <a:stretch/>
        </p:blipFill>
        <p:spPr bwMode="auto">
          <a:xfrm>
            <a:off x="9401851" y="4496186"/>
            <a:ext cx="6322079" cy="43034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49950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C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7">
            <a:extLst>
              <a:ext uri="{FF2B5EF4-FFF2-40B4-BE49-F238E27FC236}">
                <a16:creationId xmlns:a16="http://schemas.microsoft.com/office/drawing/2014/main" id="{AB6AB1AF-55B4-EADE-95DE-BAC6898BC6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 rot="-5400000">
            <a:off x="12849225" y="3314700"/>
            <a:ext cx="7315200" cy="3657600"/>
          </a:xfrm>
          <a:custGeom>
            <a:avLst/>
            <a:gdLst/>
            <a:ahLst/>
            <a:cxnLst/>
            <a:rect l="l" t="t" r="r" b="b"/>
            <a:pathLst>
              <a:path w="7315200" h="3657600">
                <a:moveTo>
                  <a:pt x="0" y="0"/>
                </a:moveTo>
                <a:lnTo>
                  <a:pt x="7315200" y="0"/>
                </a:lnTo>
                <a:lnTo>
                  <a:pt x="7315200" y="3657600"/>
                </a:lnTo>
                <a:lnTo>
                  <a:pt x="0" y="36576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EE"/>
          </a:p>
        </p:txBody>
      </p:sp>
      <p:sp>
        <p:nvSpPr>
          <p:cNvPr id="3" name="TextBox 3"/>
          <p:cNvSpPr txBox="1"/>
          <p:nvPr/>
        </p:nvSpPr>
        <p:spPr>
          <a:xfrm>
            <a:off x="5070412" y="3288185"/>
            <a:ext cx="8508124" cy="19100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8199"/>
              </a:lnSpc>
            </a:pPr>
            <a:r>
              <a:rPr lang="en-US" sz="6000" err="1">
                <a:solidFill>
                  <a:srgbClr val="1C1C1C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Täna</a:t>
            </a:r>
            <a:r>
              <a:rPr lang="et-EE" sz="6000">
                <a:solidFill>
                  <a:srgbClr val="1C1C1C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me kuulamast!</a:t>
            </a:r>
            <a:endParaRPr lang="en-US" sz="6000">
              <a:solidFill>
                <a:srgbClr val="1C1C1C"/>
              </a:solidFill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60DDBC93-7797-3FDB-BC46-B0F8ED642DEA}"/>
              </a:ext>
            </a:extLst>
          </p:cNvPr>
          <p:cNvSpPr/>
          <p:nvPr/>
        </p:nvSpPr>
        <p:spPr>
          <a:xfrm>
            <a:off x="7459998" y="8929084"/>
            <a:ext cx="3368003" cy="1105749"/>
          </a:xfrm>
          <a:custGeom>
            <a:avLst/>
            <a:gdLst/>
            <a:ahLst/>
            <a:cxnLst/>
            <a:rect l="l" t="t" r="r" b="b"/>
            <a:pathLst>
              <a:path w="2358203" h="728606">
                <a:moveTo>
                  <a:pt x="0" y="0"/>
                </a:moveTo>
                <a:lnTo>
                  <a:pt x="2358202" y="0"/>
                </a:lnTo>
                <a:lnTo>
                  <a:pt x="2358202" y="728606"/>
                </a:lnTo>
                <a:lnTo>
                  <a:pt x="0" y="72860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EE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5B58065-6B90-FE4B-4C6C-6B7F149AEF5D}"/>
              </a:ext>
            </a:extLst>
          </p:cNvPr>
          <p:cNvSpPr txBox="1"/>
          <p:nvPr/>
        </p:nvSpPr>
        <p:spPr>
          <a:xfrm>
            <a:off x="9489907" y="5069175"/>
            <a:ext cx="9486900" cy="871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7000"/>
              </a:lnSpc>
            </a:pPr>
            <a:r>
              <a:rPr lang="et-EE" sz="4000">
                <a:latin typeface="Verdana" panose="020B0604030504040204" pitchFamily="34" charset="0"/>
                <a:ea typeface="Verdana" panose="020B0604030504040204" pitchFamily="34" charset="0"/>
                <a:cs typeface="Futura Medium" panose="020B0602020204020303" pitchFamily="34" charset="-79"/>
              </a:rPr>
              <a:t>Päike tõuseb idast!</a:t>
            </a:r>
            <a:endParaRPr lang="en-US" sz="4000">
              <a:latin typeface="Verdana" panose="020B0604030504040204" pitchFamily="34" charset="0"/>
              <a:ea typeface="Verdana" panose="020B0604030504040204" pitchFamily="34" charset="0"/>
              <a:cs typeface="Futura Medium" panose="020B0602020204020303" pitchFamily="34" charset="-79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C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7576807" y="9589688"/>
            <a:ext cx="402724" cy="402724"/>
          </a:xfrm>
          <a:custGeom>
            <a:avLst/>
            <a:gdLst/>
            <a:ahLst/>
            <a:cxnLst/>
            <a:rect l="l" t="t" r="r" b="b"/>
            <a:pathLst>
              <a:path w="402724" h="402724">
                <a:moveTo>
                  <a:pt x="0" y="0"/>
                </a:moveTo>
                <a:lnTo>
                  <a:pt x="402725" y="0"/>
                </a:lnTo>
                <a:lnTo>
                  <a:pt x="402725" y="402724"/>
                </a:lnTo>
                <a:lnTo>
                  <a:pt x="0" y="4027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EE"/>
          </a:p>
        </p:txBody>
      </p:sp>
      <p:sp>
        <p:nvSpPr>
          <p:cNvPr id="4" name="Freeform 4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7071856" y="9589688"/>
            <a:ext cx="402724" cy="402724"/>
          </a:xfrm>
          <a:custGeom>
            <a:avLst/>
            <a:gdLst/>
            <a:ahLst/>
            <a:cxnLst/>
            <a:rect l="l" t="t" r="r" b="b"/>
            <a:pathLst>
              <a:path w="402724" h="402724">
                <a:moveTo>
                  <a:pt x="0" y="0"/>
                </a:moveTo>
                <a:lnTo>
                  <a:pt x="402724" y="0"/>
                </a:lnTo>
                <a:lnTo>
                  <a:pt x="402724" y="402724"/>
                </a:lnTo>
                <a:lnTo>
                  <a:pt x="0" y="40272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EE"/>
          </a:p>
        </p:txBody>
      </p:sp>
      <p:sp>
        <p:nvSpPr>
          <p:cNvPr id="6" name="Freeform 6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4544829" y="9358519"/>
            <a:ext cx="2358203" cy="728606"/>
          </a:xfrm>
          <a:custGeom>
            <a:avLst/>
            <a:gdLst/>
            <a:ahLst/>
            <a:cxnLst/>
            <a:rect l="l" t="t" r="r" b="b"/>
            <a:pathLst>
              <a:path w="2358203" h="728606">
                <a:moveTo>
                  <a:pt x="0" y="0"/>
                </a:moveTo>
                <a:lnTo>
                  <a:pt x="2358202" y="0"/>
                </a:lnTo>
                <a:lnTo>
                  <a:pt x="2358202" y="728606"/>
                </a:lnTo>
                <a:lnTo>
                  <a:pt x="0" y="72860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EE"/>
          </a:p>
        </p:txBody>
      </p:sp>
      <p:sp>
        <p:nvSpPr>
          <p:cNvPr id="11" name="TextBox 11"/>
          <p:cNvSpPr txBox="1"/>
          <p:nvPr/>
        </p:nvSpPr>
        <p:spPr>
          <a:xfrm>
            <a:off x="498473" y="9638650"/>
            <a:ext cx="4190137" cy="304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400"/>
              </a:lnSpc>
            </a:pPr>
            <a:r>
              <a:rPr lang="en-US" sz="2000">
                <a:solidFill>
                  <a:srgbClr val="004020"/>
                </a:solidFill>
                <a:latin typeface="Montserrat Ultra-Bold"/>
              </a:rPr>
              <a:t>kutsehariduskeskus.ee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239001" y="1643632"/>
            <a:ext cx="7679602" cy="914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/>
            <a:r>
              <a:rPr lang="et-EE" sz="6000" b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Kes me oleme?</a:t>
            </a:r>
            <a:endParaRPr lang="en-US" sz="6000" b="1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1357754" y="2929858"/>
            <a:ext cx="14150318" cy="8327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Aft>
                <a:spcPts val="0"/>
              </a:spcAft>
            </a:pPr>
            <a:r>
              <a:rPr lang="fi-FI" sz="3000" err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Oleme</a:t>
            </a:r>
            <a:r>
              <a:rPr lang="fi-FI" sz="300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fi-FI" sz="3000" err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suurim</a:t>
            </a:r>
            <a:r>
              <a:rPr lang="fi-FI" sz="300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fi-FI" sz="3000" err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riigi</a:t>
            </a:r>
            <a:r>
              <a:rPr lang="fi-FI" sz="300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fi-FI" sz="3000" err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poolt</a:t>
            </a:r>
            <a:r>
              <a:rPr lang="fi-FI" sz="300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fi-FI" sz="3000" err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hallatav</a:t>
            </a:r>
            <a:r>
              <a:rPr lang="fi-FI" sz="300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fi-FI" sz="3000" err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kutseõppekeskus</a:t>
            </a:r>
            <a:r>
              <a:rPr lang="fi-FI" sz="300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fi-FI" sz="3000" err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Eestis</a:t>
            </a:r>
            <a:r>
              <a:rPr lang="fi-FI" sz="300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ts val="3219"/>
              </a:lnSpc>
            </a:pPr>
            <a:endParaRPr lang="en-US" sz="2000">
              <a:solidFill>
                <a:srgbClr val="1C1C1C"/>
              </a:solidFill>
              <a:latin typeface="Montserrat"/>
            </a:endParaRPr>
          </a:p>
        </p:txBody>
      </p:sp>
      <p:sp>
        <p:nvSpPr>
          <p:cNvPr id="25" name="TextBox 22">
            <a:extLst>
              <a:ext uri="{FF2B5EF4-FFF2-40B4-BE49-F238E27FC236}">
                <a16:creationId xmlns:a16="http://schemas.microsoft.com/office/drawing/2014/main" id="{8C5D456C-0148-8746-95DC-014BA7A33B83}"/>
              </a:ext>
            </a:extLst>
          </p:cNvPr>
          <p:cNvSpPr txBox="1"/>
          <p:nvPr/>
        </p:nvSpPr>
        <p:spPr>
          <a:xfrm>
            <a:off x="2593541" y="4678473"/>
            <a:ext cx="5699834" cy="4865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6000" b="1">
                <a:latin typeface="Verdana" panose="020B0604030504040204" pitchFamily="34" charset="0"/>
                <a:ea typeface="Verdana" panose="020B0604030504040204" pitchFamily="34" charset="0"/>
                <a:cs typeface="Futura Medium" panose="020B0602020204020303" pitchFamily="34" charset="-79"/>
              </a:rPr>
              <a:t>2300 </a:t>
            </a:r>
            <a:r>
              <a:rPr lang="et-EE" sz="6000">
                <a:latin typeface="Verdana" panose="020B0604030504040204" pitchFamily="34" charset="0"/>
                <a:ea typeface="Verdana" panose="020B0604030504040204" pitchFamily="34" charset="0"/>
                <a:cs typeface="Futura Medium" panose="020B0602020204020303" pitchFamily="34" charset="-79"/>
              </a:rPr>
              <a:t>õpilast</a:t>
            </a:r>
            <a:endParaRPr lang="en-US" sz="6000">
              <a:latin typeface="Verdana" panose="020B0604030504040204" pitchFamily="34" charset="0"/>
              <a:ea typeface="Verdana" panose="020B0604030504040204" pitchFamily="34" charset="0"/>
              <a:cs typeface="Futura Medium" panose="020B0602020204020303" pitchFamily="34" charset="-79"/>
            </a:endParaRPr>
          </a:p>
        </p:txBody>
      </p:sp>
      <p:sp>
        <p:nvSpPr>
          <p:cNvPr id="2" name="TextBox 23">
            <a:extLst>
              <a:ext uri="{FF2B5EF4-FFF2-40B4-BE49-F238E27FC236}">
                <a16:creationId xmlns:a16="http://schemas.microsoft.com/office/drawing/2014/main" id="{99D90342-B889-D80B-AEAC-7FF245A61655}"/>
              </a:ext>
            </a:extLst>
          </p:cNvPr>
          <p:cNvSpPr txBox="1"/>
          <p:nvPr/>
        </p:nvSpPr>
        <p:spPr>
          <a:xfrm>
            <a:off x="6732345" y="5885910"/>
            <a:ext cx="6603645" cy="4865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6000" b="1">
                <a:latin typeface="Verdana" panose="020B0604030504040204" pitchFamily="34" charset="0"/>
                <a:ea typeface="Verdana" panose="020B0604030504040204" pitchFamily="34" charset="0"/>
                <a:cs typeface="Futura Medium" panose="020B0602020204020303" pitchFamily="34" charset="-79"/>
              </a:rPr>
              <a:t>100+</a:t>
            </a:r>
            <a:r>
              <a:rPr lang="en-US" sz="6000" b="1">
                <a:solidFill>
                  <a:srgbClr val="737373"/>
                </a:solidFill>
                <a:latin typeface="Verdana" panose="020B0604030504040204" pitchFamily="34" charset="0"/>
                <a:ea typeface="Verdana" panose="020B0604030504040204" pitchFamily="34" charset="0"/>
                <a:cs typeface="Futura Medium" panose="020B0602020204020303" pitchFamily="34" charset="-79"/>
              </a:rPr>
              <a:t> </a:t>
            </a:r>
            <a:r>
              <a:rPr lang="et-EE" sz="6000">
                <a:latin typeface="Verdana" panose="020B0604030504040204" pitchFamily="34" charset="0"/>
                <a:ea typeface="Verdana" panose="020B0604030504040204" pitchFamily="34" charset="0"/>
                <a:cs typeface="Futura Medium" panose="020B0602020204020303" pitchFamily="34" charset="-79"/>
              </a:rPr>
              <a:t>õppekava</a:t>
            </a:r>
            <a:endParaRPr lang="en-US" sz="6000">
              <a:latin typeface="Verdana" panose="020B0604030504040204" pitchFamily="34" charset="0"/>
              <a:ea typeface="Verdana" panose="020B0604030504040204" pitchFamily="34" charset="0"/>
              <a:cs typeface="Futura Medium" panose="020B0602020204020303" pitchFamily="34" charset="-79"/>
            </a:endParaRPr>
          </a:p>
        </p:txBody>
      </p:sp>
      <p:sp>
        <p:nvSpPr>
          <p:cNvPr id="7" name="TextBox 23">
            <a:extLst>
              <a:ext uri="{FF2B5EF4-FFF2-40B4-BE49-F238E27FC236}">
                <a16:creationId xmlns:a16="http://schemas.microsoft.com/office/drawing/2014/main" id="{DAC71D68-C885-8395-6634-867CE67A7ADC}"/>
              </a:ext>
            </a:extLst>
          </p:cNvPr>
          <p:cNvSpPr txBox="1"/>
          <p:nvPr/>
        </p:nvSpPr>
        <p:spPr>
          <a:xfrm>
            <a:off x="11401574" y="7093347"/>
            <a:ext cx="5246370" cy="4865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6000" b="1">
                <a:latin typeface="Verdana" panose="020B0604030504040204" pitchFamily="34" charset="0"/>
                <a:ea typeface="Verdana" panose="020B0604030504040204" pitchFamily="34" charset="0"/>
                <a:cs typeface="Futura Medium" panose="020B0602020204020303" pitchFamily="34" charset="-79"/>
              </a:rPr>
              <a:t>3</a:t>
            </a:r>
            <a:r>
              <a:rPr lang="en-US" sz="6000" b="1">
                <a:solidFill>
                  <a:srgbClr val="737373"/>
                </a:solidFill>
                <a:latin typeface="Verdana" panose="020B0604030504040204" pitchFamily="34" charset="0"/>
                <a:ea typeface="Verdana" panose="020B0604030504040204" pitchFamily="34" charset="0"/>
                <a:cs typeface="Futura Medium" panose="020B0602020204020303" pitchFamily="34" charset="-79"/>
              </a:rPr>
              <a:t> </a:t>
            </a:r>
            <a:r>
              <a:rPr lang="et-EE" sz="6000">
                <a:latin typeface="Verdana" panose="020B0604030504040204" pitchFamily="34" charset="0"/>
                <a:ea typeface="Verdana" panose="020B0604030504040204" pitchFamily="34" charset="0"/>
                <a:cs typeface="Futura Medium" panose="020B0602020204020303" pitchFamily="34" charset="-79"/>
              </a:rPr>
              <a:t>linna</a:t>
            </a:r>
            <a:endParaRPr lang="en-US" sz="6000">
              <a:latin typeface="Verdana" panose="020B0604030504040204" pitchFamily="34" charset="0"/>
              <a:ea typeface="Verdana" panose="020B0604030504040204" pitchFamily="34" charset="0"/>
              <a:cs typeface="Futura Medium" panose="020B0602020204020303" pitchFamily="34" charset="-79"/>
            </a:endParaRPr>
          </a:p>
        </p:txBody>
      </p:sp>
      <p:sp>
        <p:nvSpPr>
          <p:cNvPr id="13" name="TextBox 13">
            <a:extLst>
              <a:ext uri="{FF2B5EF4-FFF2-40B4-BE49-F238E27FC236}">
                <a16:creationId xmlns:a16="http://schemas.microsoft.com/office/drawing/2014/main" id="{FABC7438-5125-E1B4-9A27-21A8C258A191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7272105" y="8070135"/>
            <a:ext cx="707426" cy="14590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3999"/>
              </a:lnSpc>
            </a:pPr>
            <a:r>
              <a:rPr lang="en-US" sz="3200">
                <a:solidFill>
                  <a:srgbClr val="004020"/>
                </a:solidFill>
                <a:latin typeface="Montserrat Ultra-Bold"/>
              </a:rPr>
              <a:t>0</a:t>
            </a:r>
            <a:r>
              <a:rPr lang="et-EE" sz="3200">
                <a:solidFill>
                  <a:srgbClr val="004020"/>
                </a:solidFill>
                <a:latin typeface="Montserrat Ultra-Bold"/>
              </a:rPr>
              <a:t>1</a:t>
            </a:r>
            <a:endParaRPr lang="en-US" sz="3200">
              <a:solidFill>
                <a:srgbClr val="004020"/>
              </a:solidFill>
              <a:latin typeface="Montserrat Ultra-Bold"/>
            </a:endParaRPr>
          </a:p>
        </p:txBody>
      </p:sp>
    </p:spTree>
    <p:extLst>
      <p:ext uri="{BB962C8B-B14F-4D97-AF65-F5344CB8AC3E}">
        <p14:creationId xmlns:p14="http://schemas.microsoft.com/office/powerpoint/2010/main" val="40026241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C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0" y="0"/>
            <a:ext cx="2769935" cy="2769935"/>
          </a:xfrm>
          <a:custGeom>
            <a:avLst/>
            <a:gdLst/>
            <a:ahLst/>
            <a:cxnLst/>
            <a:rect l="l" t="t" r="r" b="b"/>
            <a:pathLst>
              <a:path w="2769935" h="2769935">
                <a:moveTo>
                  <a:pt x="2769935" y="2769935"/>
                </a:moveTo>
                <a:lnTo>
                  <a:pt x="0" y="2769935"/>
                </a:lnTo>
                <a:lnTo>
                  <a:pt x="0" y="0"/>
                </a:lnTo>
                <a:lnTo>
                  <a:pt x="2769935" y="0"/>
                </a:lnTo>
                <a:lnTo>
                  <a:pt x="2769935" y="2769935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EE"/>
          </a:p>
        </p:txBody>
      </p:sp>
      <p:sp>
        <p:nvSpPr>
          <p:cNvPr id="3" name="Freeform 3"/>
          <p:cNvSpPr/>
          <p:nvPr/>
        </p:nvSpPr>
        <p:spPr>
          <a:xfrm>
            <a:off x="17576807" y="9589688"/>
            <a:ext cx="402724" cy="402724"/>
          </a:xfrm>
          <a:custGeom>
            <a:avLst/>
            <a:gdLst/>
            <a:ahLst/>
            <a:cxnLst/>
            <a:rect l="l" t="t" r="r" b="b"/>
            <a:pathLst>
              <a:path w="402724" h="402724">
                <a:moveTo>
                  <a:pt x="0" y="0"/>
                </a:moveTo>
                <a:lnTo>
                  <a:pt x="402725" y="0"/>
                </a:lnTo>
                <a:lnTo>
                  <a:pt x="402725" y="402724"/>
                </a:lnTo>
                <a:lnTo>
                  <a:pt x="0" y="40272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EE"/>
          </a:p>
        </p:txBody>
      </p:sp>
      <p:sp>
        <p:nvSpPr>
          <p:cNvPr id="4" name="Freeform 4"/>
          <p:cNvSpPr/>
          <p:nvPr/>
        </p:nvSpPr>
        <p:spPr>
          <a:xfrm>
            <a:off x="17071856" y="9589688"/>
            <a:ext cx="402724" cy="402724"/>
          </a:xfrm>
          <a:custGeom>
            <a:avLst/>
            <a:gdLst/>
            <a:ahLst/>
            <a:cxnLst/>
            <a:rect l="l" t="t" r="r" b="b"/>
            <a:pathLst>
              <a:path w="402724" h="402724">
                <a:moveTo>
                  <a:pt x="0" y="0"/>
                </a:moveTo>
                <a:lnTo>
                  <a:pt x="402724" y="0"/>
                </a:lnTo>
                <a:lnTo>
                  <a:pt x="402724" y="402724"/>
                </a:lnTo>
                <a:lnTo>
                  <a:pt x="0" y="40272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EE"/>
          </a:p>
        </p:txBody>
      </p:sp>
      <p:sp>
        <p:nvSpPr>
          <p:cNvPr id="6" name="Freeform 6"/>
          <p:cNvSpPr/>
          <p:nvPr/>
        </p:nvSpPr>
        <p:spPr>
          <a:xfrm>
            <a:off x="14544829" y="9358519"/>
            <a:ext cx="2358203" cy="728606"/>
          </a:xfrm>
          <a:custGeom>
            <a:avLst/>
            <a:gdLst/>
            <a:ahLst/>
            <a:cxnLst/>
            <a:rect l="l" t="t" r="r" b="b"/>
            <a:pathLst>
              <a:path w="2358203" h="728606">
                <a:moveTo>
                  <a:pt x="0" y="0"/>
                </a:moveTo>
                <a:lnTo>
                  <a:pt x="2358202" y="0"/>
                </a:lnTo>
                <a:lnTo>
                  <a:pt x="2358202" y="728606"/>
                </a:lnTo>
                <a:lnTo>
                  <a:pt x="0" y="72860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EE"/>
          </a:p>
        </p:txBody>
      </p:sp>
      <p:sp>
        <p:nvSpPr>
          <p:cNvPr id="7" name="Freeform 7"/>
          <p:cNvSpPr/>
          <p:nvPr/>
        </p:nvSpPr>
        <p:spPr>
          <a:xfrm flipV="1">
            <a:off x="15518065" y="0"/>
            <a:ext cx="2769935" cy="2769935"/>
          </a:xfrm>
          <a:custGeom>
            <a:avLst/>
            <a:gdLst/>
            <a:ahLst/>
            <a:cxnLst/>
            <a:rect l="l" t="t" r="r" b="b"/>
            <a:pathLst>
              <a:path w="2769935" h="2769935">
                <a:moveTo>
                  <a:pt x="0" y="2769935"/>
                </a:moveTo>
                <a:lnTo>
                  <a:pt x="2769935" y="2769935"/>
                </a:lnTo>
                <a:lnTo>
                  <a:pt x="2769935" y="0"/>
                </a:lnTo>
                <a:lnTo>
                  <a:pt x="0" y="0"/>
                </a:lnTo>
                <a:lnTo>
                  <a:pt x="0" y="2769935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EE"/>
          </a:p>
        </p:txBody>
      </p:sp>
      <p:sp>
        <p:nvSpPr>
          <p:cNvPr id="11" name="TextBox 11"/>
          <p:cNvSpPr txBox="1"/>
          <p:nvPr/>
        </p:nvSpPr>
        <p:spPr>
          <a:xfrm>
            <a:off x="498473" y="9638650"/>
            <a:ext cx="4190137" cy="304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400"/>
              </a:lnSpc>
            </a:pPr>
            <a:r>
              <a:rPr lang="en-US" sz="2000">
                <a:solidFill>
                  <a:srgbClr val="004020"/>
                </a:solidFill>
                <a:latin typeface="Montserrat Ultra-Bold"/>
              </a:rPr>
              <a:t>kutsehariduskeskus.ee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239001" y="1643632"/>
            <a:ext cx="7679602" cy="914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/>
            <a:r>
              <a:rPr lang="et-EE" sz="6000" b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Kus me asume?</a:t>
            </a:r>
            <a:endParaRPr lang="en-US" sz="6000" b="1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17272105" y="8070135"/>
            <a:ext cx="707426" cy="14590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3999"/>
              </a:lnSpc>
            </a:pPr>
            <a:r>
              <a:rPr lang="en-US" sz="3200">
                <a:solidFill>
                  <a:srgbClr val="004020"/>
                </a:solidFill>
                <a:latin typeface="Montserrat Ultra-Bold"/>
              </a:rPr>
              <a:t>0</a:t>
            </a:r>
            <a:r>
              <a:rPr lang="et-EE" sz="3200">
                <a:solidFill>
                  <a:srgbClr val="004020"/>
                </a:solidFill>
                <a:latin typeface="Montserrat Ultra-Bold"/>
              </a:rPr>
              <a:t>2</a:t>
            </a:r>
            <a:endParaRPr lang="en-US" sz="3200">
              <a:solidFill>
                <a:srgbClr val="004020"/>
              </a:solidFill>
              <a:latin typeface="Montserrat Ultra-Bold"/>
            </a:endParaRPr>
          </a:p>
        </p:txBody>
      </p:sp>
      <p:pic>
        <p:nvPicPr>
          <p:cNvPr id="15" name="Picture 2" descr="Pildiotsingu Narva kutseõppekeskus fotod tulemus">
            <a:extLst>
              <a:ext uri="{FF2B5EF4-FFF2-40B4-BE49-F238E27FC236}">
                <a16:creationId xmlns:a16="http://schemas.microsoft.com/office/drawing/2014/main" id="{E5774B77-5280-A427-6215-EFB8DC9257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031" y="4577480"/>
            <a:ext cx="5470557" cy="37219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0" descr="A building with a fence&#10;&#10;Description automatically generated">
            <a:extLst>
              <a:ext uri="{FF2B5EF4-FFF2-40B4-BE49-F238E27FC236}">
                <a16:creationId xmlns:a16="http://schemas.microsoft.com/office/drawing/2014/main" id="{4AF55ACF-701A-5989-F33A-AB6ECFEF4EC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198911" y="4560387"/>
            <a:ext cx="5589151" cy="37219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Picture 4" descr="IMG_5448">
            <a:extLst>
              <a:ext uri="{FF2B5EF4-FFF2-40B4-BE49-F238E27FC236}">
                <a16:creationId xmlns:a16="http://schemas.microsoft.com/office/drawing/2014/main" id="{F3D12B8A-0B50-F3C6-369A-E03A30EE8F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5371" y="4577480"/>
            <a:ext cx="5568757" cy="37219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A661FA4-BD6F-ED9D-EEE9-2964124828EC}"/>
              </a:ext>
            </a:extLst>
          </p:cNvPr>
          <p:cNvSpPr txBox="1"/>
          <p:nvPr/>
        </p:nvSpPr>
        <p:spPr>
          <a:xfrm>
            <a:off x="6551478" y="3700698"/>
            <a:ext cx="4996542" cy="6914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t-EE" sz="3000" b="1">
                <a:latin typeface="Verdana" panose="020B0604030504040204" pitchFamily="34" charset="0"/>
                <a:ea typeface="Verdana" panose="020B0604030504040204" pitchFamily="34" charset="0"/>
              </a:rPr>
              <a:t>Jõhvi</a:t>
            </a:r>
            <a:endParaRPr lang="id-ID" sz="3000" b="1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6D6C459-7062-BC5D-AE05-9587CFA223C8}"/>
              </a:ext>
            </a:extLst>
          </p:cNvPr>
          <p:cNvSpPr txBox="1"/>
          <p:nvPr/>
        </p:nvSpPr>
        <p:spPr>
          <a:xfrm>
            <a:off x="12495215" y="3700698"/>
            <a:ext cx="4996542" cy="6914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t-EE" sz="3000" b="1">
                <a:latin typeface="Verdana" panose="020B0604030504040204" pitchFamily="34" charset="0"/>
                <a:ea typeface="Verdana" panose="020B0604030504040204" pitchFamily="34" charset="0"/>
              </a:rPr>
              <a:t>Sillamäe</a:t>
            </a:r>
            <a:endParaRPr lang="id-ID" sz="3000" b="1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3FFB5DD-57FF-3966-3D43-D4CC30F56B9C}"/>
              </a:ext>
            </a:extLst>
          </p:cNvPr>
          <p:cNvSpPr txBox="1"/>
          <p:nvPr/>
        </p:nvSpPr>
        <p:spPr>
          <a:xfrm>
            <a:off x="667038" y="3700697"/>
            <a:ext cx="4996542" cy="6914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t-EE" sz="3000" b="1">
                <a:latin typeface="Verdana" panose="020B0604030504040204" pitchFamily="34" charset="0"/>
                <a:ea typeface="Verdana" panose="020B0604030504040204" pitchFamily="34" charset="0"/>
              </a:rPr>
              <a:t>Narva</a:t>
            </a:r>
            <a:endParaRPr lang="id-ID" sz="3000" b="1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12798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C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0" y="0"/>
            <a:ext cx="2769935" cy="2769935"/>
          </a:xfrm>
          <a:custGeom>
            <a:avLst/>
            <a:gdLst/>
            <a:ahLst/>
            <a:cxnLst/>
            <a:rect l="l" t="t" r="r" b="b"/>
            <a:pathLst>
              <a:path w="2769935" h="2769935">
                <a:moveTo>
                  <a:pt x="2769935" y="2769935"/>
                </a:moveTo>
                <a:lnTo>
                  <a:pt x="0" y="2769935"/>
                </a:lnTo>
                <a:lnTo>
                  <a:pt x="0" y="0"/>
                </a:lnTo>
                <a:lnTo>
                  <a:pt x="2769935" y="0"/>
                </a:lnTo>
                <a:lnTo>
                  <a:pt x="2769935" y="2769935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EE"/>
          </a:p>
        </p:txBody>
      </p:sp>
      <p:sp>
        <p:nvSpPr>
          <p:cNvPr id="3" name="Freeform 3"/>
          <p:cNvSpPr/>
          <p:nvPr/>
        </p:nvSpPr>
        <p:spPr>
          <a:xfrm>
            <a:off x="17576807" y="9589688"/>
            <a:ext cx="402724" cy="402724"/>
          </a:xfrm>
          <a:custGeom>
            <a:avLst/>
            <a:gdLst/>
            <a:ahLst/>
            <a:cxnLst/>
            <a:rect l="l" t="t" r="r" b="b"/>
            <a:pathLst>
              <a:path w="402724" h="402724">
                <a:moveTo>
                  <a:pt x="0" y="0"/>
                </a:moveTo>
                <a:lnTo>
                  <a:pt x="402725" y="0"/>
                </a:lnTo>
                <a:lnTo>
                  <a:pt x="402725" y="402724"/>
                </a:lnTo>
                <a:lnTo>
                  <a:pt x="0" y="40272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EE"/>
          </a:p>
        </p:txBody>
      </p:sp>
      <p:sp>
        <p:nvSpPr>
          <p:cNvPr id="4" name="Freeform 4"/>
          <p:cNvSpPr/>
          <p:nvPr/>
        </p:nvSpPr>
        <p:spPr>
          <a:xfrm>
            <a:off x="17071856" y="9589688"/>
            <a:ext cx="402724" cy="402724"/>
          </a:xfrm>
          <a:custGeom>
            <a:avLst/>
            <a:gdLst/>
            <a:ahLst/>
            <a:cxnLst/>
            <a:rect l="l" t="t" r="r" b="b"/>
            <a:pathLst>
              <a:path w="402724" h="402724">
                <a:moveTo>
                  <a:pt x="0" y="0"/>
                </a:moveTo>
                <a:lnTo>
                  <a:pt x="402724" y="0"/>
                </a:lnTo>
                <a:lnTo>
                  <a:pt x="402724" y="402724"/>
                </a:lnTo>
                <a:lnTo>
                  <a:pt x="0" y="40272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EE"/>
          </a:p>
        </p:txBody>
      </p:sp>
      <p:sp>
        <p:nvSpPr>
          <p:cNvPr id="6" name="Freeform 6"/>
          <p:cNvSpPr/>
          <p:nvPr/>
        </p:nvSpPr>
        <p:spPr>
          <a:xfrm>
            <a:off x="14544829" y="9358519"/>
            <a:ext cx="2358203" cy="728606"/>
          </a:xfrm>
          <a:custGeom>
            <a:avLst/>
            <a:gdLst/>
            <a:ahLst/>
            <a:cxnLst/>
            <a:rect l="l" t="t" r="r" b="b"/>
            <a:pathLst>
              <a:path w="2358203" h="728606">
                <a:moveTo>
                  <a:pt x="0" y="0"/>
                </a:moveTo>
                <a:lnTo>
                  <a:pt x="2358202" y="0"/>
                </a:lnTo>
                <a:lnTo>
                  <a:pt x="2358202" y="728606"/>
                </a:lnTo>
                <a:lnTo>
                  <a:pt x="0" y="72860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EE"/>
          </a:p>
        </p:txBody>
      </p:sp>
      <p:sp>
        <p:nvSpPr>
          <p:cNvPr id="7" name="Freeform 7"/>
          <p:cNvSpPr/>
          <p:nvPr/>
        </p:nvSpPr>
        <p:spPr>
          <a:xfrm flipV="1">
            <a:off x="15518065" y="0"/>
            <a:ext cx="2769935" cy="2769935"/>
          </a:xfrm>
          <a:custGeom>
            <a:avLst/>
            <a:gdLst/>
            <a:ahLst/>
            <a:cxnLst/>
            <a:rect l="l" t="t" r="r" b="b"/>
            <a:pathLst>
              <a:path w="2769935" h="2769935">
                <a:moveTo>
                  <a:pt x="0" y="2769935"/>
                </a:moveTo>
                <a:lnTo>
                  <a:pt x="2769935" y="2769935"/>
                </a:lnTo>
                <a:lnTo>
                  <a:pt x="2769935" y="0"/>
                </a:lnTo>
                <a:lnTo>
                  <a:pt x="0" y="0"/>
                </a:lnTo>
                <a:lnTo>
                  <a:pt x="0" y="2769935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EE"/>
          </a:p>
        </p:txBody>
      </p:sp>
      <p:sp>
        <p:nvSpPr>
          <p:cNvPr id="11" name="TextBox 11"/>
          <p:cNvSpPr txBox="1"/>
          <p:nvPr/>
        </p:nvSpPr>
        <p:spPr>
          <a:xfrm>
            <a:off x="498473" y="9638650"/>
            <a:ext cx="4190137" cy="304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400"/>
              </a:lnSpc>
            </a:pPr>
            <a:r>
              <a:rPr lang="en-US" sz="2000">
                <a:solidFill>
                  <a:srgbClr val="004020"/>
                </a:solidFill>
                <a:latin typeface="Montserrat Ultra-Bold"/>
              </a:rPr>
              <a:t>kutsehariduskeskus.ee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239000" y="1643632"/>
            <a:ext cx="12227617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/>
            <a:r>
              <a:rPr lang="et-EE" sz="6000" b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Ida-Virumaa, Seiklusmaa</a:t>
            </a:r>
            <a:endParaRPr lang="en-US" sz="6000" b="1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17272105" y="8070135"/>
            <a:ext cx="707426" cy="14590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3999"/>
              </a:lnSpc>
            </a:pPr>
            <a:r>
              <a:rPr lang="en-US" sz="3200">
                <a:solidFill>
                  <a:srgbClr val="004020"/>
                </a:solidFill>
                <a:latin typeface="Montserrat Ultra-Bold"/>
              </a:rPr>
              <a:t>0</a:t>
            </a:r>
            <a:r>
              <a:rPr lang="et-EE" sz="3200">
                <a:solidFill>
                  <a:srgbClr val="004020"/>
                </a:solidFill>
                <a:latin typeface="Montserrat Ultra-Bold"/>
              </a:rPr>
              <a:t>3</a:t>
            </a:r>
            <a:endParaRPr lang="en-US" sz="3200">
              <a:solidFill>
                <a:srgbClr val="004020"/>
              </a:solidFill>
              <a:latin typeface="Montserrat Ultra-Bold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1239002" y="2980537"/>
            <a:ext cx="6788718" cy="40542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>
                <a:latin typeface="Verdana" panose="020B0604030504040204" pitchFamily="34" charset="0"/>
                <a:ea typeface="Verdana" panose="020B0604030504040204" pitchFamily="34" charset="0"/>
                <a:cs typeface="Futura Medium" panose="020B0602020204020303" pitchFamily="34" charset="-79"/>
              </a:rPr>
              <a:t>Ida-</a:t>
            </a:r>
            <a:r>
              <a:rPr lang="en-US" sz="2000" err="1">
                <a:latin typeface="Verdana" panose="020B0604030504040204" pitchFamily="34" charset="0"/>
                <a:ea typeface="Verdana" panose="020B0604030504040204" pitchFamily="34" charset="0"/>
                <a:cs typeface="Futura Medium" panose="020B0602020204020303" pitchFamily="34" charset="-79"/>
              </a:rPr>
              <a:t>Virumaa</a:t>
            </a:r>
            <a:r>
              <a:rPr lang="en-US" sz="2000">
                <a:latin typeface="Verdana" panose="020B0604030504040204" pitchFamily="34" charset="0"/>
                <a:ea typeface="Verdana" panose="020B0604030504040204" pitchFamily="34" charset="0"/>
                <a:cs typeface="Futura Medium" panose="020B0602020204020303" pitchFamily="34" charset="-79"/>
              </a:rPr>
              <a:t> </a:t>
            </a:r>
            <a:r>
              <a:rPr lang="en-US" sz="2000" err="1">
                <a:latin typeface="Verdana" panose="020B0604030504040204" pitchFamily="34" charset="0"/>
                <a:ea typeface="Verdana" panose="020B0604030504040204" pitchFamily="34" charset="0"/>
                <a:cs typeface="Futura Medium" panose="020B0602020204020303" pitchFamily="34" charset="-79"/>
              </a:rPr>
              <a:t>maakond</a:t>
            </a:r>
            <a:r>
              <a:rPr lang="en-US" sz="2000">
                <a:latin typeface="Verdana" panose="020B0604030504040204" pitchFamily="34" charset="0"/>
                <a:ea typeface="Verdana" panose="020B0604030504040204" pitchFamily="34" charset="0"/>
                <a:cs typeface="Futura Medium" panose="020B0602020204020303" pitchFamily="34" charset="-79"/>
              </a:rPr>
              <a:t> </a:t>
            </a:r>
            <a:r>
              <a:rPr lang="en-US" sz="2000" err="1">
                <a:latin typeface="Verdana" panose="020B0604030504040204" pitchFamily="34" charset="0"/>
                <a:ea typeface="Verdana" panose="020B0604030504040204" pitchFamily="34" charset="0"/>
                <a:cs typeface="Futura Medium" panose="020B0602020204020303" pitchFamily="34" charset="-79"/>
              </a:rPr>
              <a:t>oma</a:t>
            </a:r>
            <a:r>
              <a:rPr lang="en-US" sz="2000">
                <a:latin typeface="Verdana" panose="020B0604030504040204" pitchFamily="34" charset="0"/>
                <a:ea typeface="Verdana" panose="020B0604030504040204" pitchFamily="34" charset="0"/>
                <a:cs typeface="Futura Medium" panose="020B0602020204020303" pitchFamily="34" charset="-79"/>
              </a:rPr>
              <a:t> </a:t>
            </a:r>
            <a:r>
              <a:rPr lang="en-US" sz="2000" err="1">
                <a:latin typeface="Verdana" panose="020B0604030504040204" pitchFamily="34" charset="0"/>
                <a:ea typeface="Verdana" panose="020B0604030504040204" pitchFamily="34" charset="0"/>
                <a:cs typeface="Futura Medium" panose="020B0602020204020303" pitchFamily="34" charset="-79"/>
              </a:rPr>
              <a:t>mitmekesise</a:t>
            </a:r>
            <a:r>
              <a:rPr lang="en-US" sz="2000">
                <a:latin typeface="Verdana" panose="020B0604030504040204" pitchFamily="34" charset="0"/>
                <a:ea typeface="Verdana" panose="020B0604030504040204" pitchFamily="34" charset="0"/>
                <a:cs typeface="Futura Medium" panose="020B0602020204020303" pitchFamily="34" charset="-79"/>
              </a:rPr>
              <a:t> </a:t>
            </a:r>
            <a:r>
              <a:rPr lang="en-US" sz="2000" err="1">
                <a:latin typeface="Verdana" panose="020B0604030504040204" pitchFamily="34" charset="0"/>
                <a:ea typeface="Verdana" panose="020B0604030504040204" pitchFamily="34" charset="0"/>
                <a:cs typeface="Futura Medium" panose="020B0602020204020303" pitchFamily="34" charset="-79"/>
              </a:rPr>
              <a:t>looduse</a:t>
            </a:r>
            <a:r>
              <a:rPr lang="en-US" sz="2000">
                <a:latin typeface="Verdana" panose="020B0604030504040204" pitchFamily="34" charset="0"/>
                <a:ea typeface="Verdana" panose="020B0604030504040204" pitchFamily="34" charset="0"/>
                <a:cs typeface="Futura Medium" panose="020B0602020204020303" pitchFamily="34" charset="-79"/>
              </a:rPr>
              <a:t>, </a:t>
            </a:r>
            <a:r>
              <a:rPr lang="en-US" sz="2000" err="1">
                <a:latin typeface="Verdana" panose="020B0604030504040204" pitchFamily="34" charset="0"/>
                <a:ea typeface="Verdana" panose="020B0604030504040204" pitchFamily="34" charset="0"/>
                <a:cs typeface="Futura Medium" panose="020B0602020204020303" pitchFamily="34" charset="-79"/>
              </a:rPr>
              <a:t>kultuuritraditsioonide</a:t>
            </a:r>
            <a:r>
              <a:rPr lang="en-US" sz="2000">
                <a:latin typeface="Verdana" panose="020B0604030504040204" pitchFamily="34" charset="0"/>
                <a:ea typeface="Verdana" panose="020B0604030504040204" pitchFamily="34" charset="0"/>
                <a:cs typeface="Futura Medium" panose="020B0602020204020303" pitchFamily="34" charset="-79"/>
              </a:rPr>
              <a:t> ja </a:t>
            </a:r>
            <a:r>
              <a:rPr lang="en-US" sz="2000" err="1">
                <a:latin typeface="Verdana" panose="020B0604030504040204" pitchFamily="34" charset="0"/>
                <a:ea typeface="Verdana" panose="020B0604030504040204" pitchFamily="34" charset="0"/>
                <a:cs typeface="Futura Medium" panose="020B0602020204020303" pitchFamily="34" charset="-79"/>
              </a:rPr>
              <a:t>vaatamisväärsustega</a:t>
            </a:r>
            <a:r>
              <a:rPr lang="en-US" sz="2000">
                <a:latin typeface="Verdana" panose="020B0604030504040204" pitchFamily="34" charset="0"/>
                <a:ea typeface="Verdana" panose="020B0604030504040204" pitchFamily="34" charset="0"/>
                <a:cs typeface="Futura Medium" panose="020B0602020204020303" pitchFamily="34" charset="-79"/>
              </a:rPr>
              <a:t> </a:t>
            </a:r>
            <a:r>
              <a:rPr lang="en-US" sz="2000" err="1">
                <a:latin typeface="Verdana" panose="020B0604030504040204" pitchFamily="34" charset="0"/>
                <a:ea typeface="Verdana" panose="020B0604030504040204" pitchFamily="34" charset="0"/>
                <a:cs typeface="Futura Medium" panose="020B0602020204020303" pitchFamily="34" charset="-79"/>
              </a:rPr>
              <a:t>asub</a:t>
            </a:r>
            <a:r>
              <a:rPr lang="en-US" sz="2000">
                <a:latin typeface="Verdana" panose="020B0604030504040204" pitchFamily="34" charset="0"/>
                <a:ea typeface="Verdana" panose="020B0604030504040204" pitchFamily="34" charset="0"/>
                <a:cs typeface="Futura Medium" panose="020B0602020204020303" pitchFamily="34" charset="-79"/>
              </a:rPr>
              <a:t> </a:t>
            </a:r>
            <a:r>
              <a:rPr lang="en-US" sz="2000" err="1">
                <a:latin typeface="Verdana" panose="020B0604030504040204" pitchFamily="34" charset="0"/>
                <a:ea typeface="Verdana" panose="020B0604030504040204" pitchFamily="34" charset="0"/>
                <a:cs typeface="Futura Medium" panose="020B0602020204020303" pitchFamily="34" charset="-79"/>
              </a:rPr>
              <a:t>Kirde-Eestis</a:t>
            </a:r>
            <a:r>
              <a:rPr lang="en-US" sz="2000">
                <a:latin typeface="Verdana" panose="020B0604030504040204" pitchFamily="34" charset="0"/>
                <a:ea typeface="Verdana" panose="020B0604030504040204" pitchFamily="34" charset="0"/>
                <a:cs typeface="Futura Medium" panose="020B0602020204020303" pitchFamily="34" charset="-79"/>
              </a:rPr>
              <a:t>, </a:t>
            </a:r>
            <a:r>
              <a:rPr lang="en-US" sz="2000" err="1">
                <a:latin typeface="Verdana" panose="020B0604030504040204" pitchFamily="34" charset="0"/>
                <a:ea typeface="Verdana" panose="020B0604030504040204" pitchFamily="34" charset="0"/>
                <a:cs typeface="Futura Medium" panose="020B0602020204020303" pitchFamily="34" charset="-79"/>
              </a:rPr>
              <a:t>Soome</a:t>
            </a:r>
            <a:r>
              <a:rPr lang="en-US" sz="2000">
                <a:latin typeface="Verdana" panose="020B0604030504040204" pitchFamily="34" charset="0"/>
                <a:ea typeface="Verdana" panose="020B0604030504040204" pitchFamily="34" charset="0"/>
                <a:cs typeface="Futura Medium" panose="020B0602020204020303" pitchFamily="34" charset="-79"/>
              </a:rPr>
              <a:t> </a:t>
            </a:r>
            <a:r>
              <a:rPr lang="en-US" sz="2000" err="1">
                <a:latin typeface="Verdana" panose="020B0604030504040204" pitchFamily="34" charset="0"/>
                <a:ea typeface="Verdana" panose="020B0604030504040204" pitchFamily="34" charset="0"/>
                <a:cs typeface="Futura Medium" panose="020B0602020204020303" pitchFamily="34" charset="-79"/>
              </a:rPr>
              <a:t>lahe</a:t>
            </a:r>
            <a:r>
              <a:rPr lang="en-US" sz="2000">
                <a:latin typeface="Verdana" panose="020B0604030504040204" pitchFamily="34" charset="0"/>
                <a:ea typeface="Verdana" panose="020B0604030504040204" pitchFamily="34" charset="0"/>
                <a:cs typeface="Futura Medium" panose="020B0602020204020303" pitchFamily="34" charset="-79"/>
              </a:rPr>
              <a:t> </a:t>
            </a:r>
            <a:r>
              <a:rPr lang="en-US" sz="2000" err="1">
                <a:latin typeface="Verdana" panose="020B0604030504040204" pitchFamily="34" charset="0"/>
                <a:ea typeface="Verdana" panose="020B0604030504040204" pitchFamily="34" charset="0"/>
                <a:cs typeface="Futura Medium" panose="020B0602020204020303" pitchFamily="34" charset="-79"/>
              </a:rPr>
              <a:t>lõunaosas</a:t>
            </a:r>
            <a:r>
              <a:rPr lang="en-US" sz="2000">
                <a:latin typeface="Verdana" panose="020B0604030504040204" pitchFamily="34" charset="0"/>
                <a:ea typeface="Verdana" panose="020B0604030504040204" pitchFamily="34" charset="0"/>
                <a:cs typeface="Futura Medium" panose="020B0602020204020303" pitchFamily="34" charset="-79"/>
              </a:rPr>
              <a:t> ja </a:t>
            </a:r>
            <a:r>
              <a:rPr lang="en-US" sz="2000" err="1">
                <a:latin typeface="Verdana" panose="020B0604030504040204" pitchFamily="34" charset="0"/>
                <a:ea typeface="Verdana" panose="020B0604030504040204" pitchFamily="34" charset="0"/>
                <a:cs typeface="Futura Medium" panose="020B0602020204020303" pitchFamily="34" charset="-79"/>
              </a:rPr>
              <a:t>Euroopa</a:t>
            </a:r>
            <a:r>
              <a:rPr lang="en-US" sz="2000">
                <a:latin typeface="Verdana" panose="020B0604030504040204" pitchFamily="34" charset="0"/>
                <a:ea typeface="Verdana" panose="020B0604030504040204" pitchFamily="34" charset="0"/>
                <a:cs typeface="Futura Medium" panose="020B0602020204020303" pitchFamily="34" charset="-79"/>
              </a:rPr>
              <a:t> </a:t>
            </a:r>
            <a:r>
              <a:rPr lang="en-US" sz="2000" err="1">
                <a:latin typeface="Verdana" panose="020B0604030504040204" pitchFamily="34" charset="0"/>
                <a:ea typeface="Verdana" panose="020B0604030504040204" pitchFamily="34" charset="0"/>
                <a:cs typeface="Futura Medium" panose="020B0602020204020303" pitchFamily="34" charset="-79"/>
              </a:rPr>
              <a:t>Liidu</a:t>
            </a:r>
            <a:r>
              <a:rPr lang="en-US" sz="2000">
                <a:latin typeface="Verdana" panose="020B0604030504040204" pitchFamily="34" charset="0"/>
                <a:ea typeface="Verdana" panose="020B0604030504040204" pitchFamily="34" charset="0"/>
                <a:cs typeface="Futura Medium" panose="020B0602020204020303" pitchFamily="34" charset="-79"/>
              </a:rPr>
              <a:t> </a:t>
            </a:r>
            <a:r>
              <a:rPr lang="en-US" sz="2000" err="1">
                <a:latin typeface="Verdana" panose="020B0604030504040204" pitchFamily="34" charset="0"/>
                <a:ea typeface="Verdana" panose="020B0604030504040204" pitchFamily="34" charset="0"/>
                <a:cs typeface="Futura Medium" panose="020B0602020204020303" pitchFamily="34" charset="-79"/>
              </a:rPr>
              <a:t>idapiiril</a:t>
            </a:r>
            <a:r>
              <a:rPr lang="en-US" sz="2000">
                <a:latin typeface="Verdana" panose="020B0604030504040204" pitchFamily="34" charset="0"/>
                <a:ea typeface="Verdana" panose="020B0604030504040204" pitchFamily="34" charset="0"/>
                <a:cs typeface="Futura Medium" panose="020B0602020204020303" pitchFamily="34" charset="-79"/>
              </a:rPr>
              <a:t>.</a:t>
            </a:r>
            <a:endParaRPr lang="et-EE" sz="2000">
              <a:latin typeface="Verdana" panose="020B0604030504040204" pitchFamily="34" charset="0"/>
              <a:ea typeface="Verdana" panose="020B0604030504040204" pitchFamily="34" charset="0"/>
              <a:cs typeface="Futura Medium" panose="020B0602020204020303" pitchFamily="34" charset="-79"/>
            </a:endParaRPr>
          </a:p>
          <a:p>
            <a:pPr>
              <a:lnSpc>
                <a:spcPct val="150000"/>
              </a:lnSpc>
            </a:pPr>
            <a:endParaRPr lang="et-EE" sz="2000" b="1">
              <a:latin typeface="Verdana" panose="020B0604030504040204" pitchFamily="34" charset="0"/>
              <a:ea typeface="Verdana" panose="020B0604030504040204" pitchFamily="34" charset="0"/>
              <a:cs typeface="Futura Medium" panose="020B0602020204020303" pitchFamily="34" charset="-79"/>
            </a:endParaRPr>
          </a:p>
          <a:p>
            <a:pPr>
              <a:lnSpc>
                <a:spcPct val="150000"/>
              </a:lnSpc>
            </a:pPr>
            <a:r>
              <a:rPr lang="en-US" sz="2000" err="1">
                <a:latin typeface="Verdana" panose="020B0604030504040204" pitchFamily="34" charset="0"/>
                <a:ea typeface="Verdana" panose="020B0604030504040204" pitchFamily="34" charset="0"/>
                <a:cs typeface="Futura Medium" panose="020B0602020204020303" pitchFamily="34" charset="-79"/>
              </a:rPr>
              <a:t>Tuntud</a:t>
            </a:r>
            <a:r>
              <a:rPr lang="en-US" sz="2000">
                <a:latin typeface="Verdana" panose="020B0604030504040204" pitchFamily="34" charset="0"/>
                <a:ea typeface="Verdana" panose="020B0604030504040204" pitchFamily="34" charset="0"/>
                <a:cs typeface="Futura Medium" panose="020B0602020204020303" pitchFamily="34" charset="-79"/>
              </a:rPr>
              <a:t> </a:t>
            </a:r>
            <a:r>
              <a:rPr lang="en-US" sz="2000" err="1">
                <a:latin typeface="Verdana" panose="020B0604030504040204" pitchFamily="34" charset="0"/>
                <a:ea typeface="Verdana" panose="020B0604030504040204" pitchFamily="34" charset="0"/>
                <a:cs typeface="Futura Medium" panose="020B0602020204020303" pitchFamily="34" charset="-79"/>
              </a:rPr>
              <a:t>põlevkivikaevanduste</a:t>
            </a:r>
            <a:r>
              <a:rPr lang="en-US" sz="2000">
                <a:latin typeface="Verdana" panose="020B0604030504040204" pitchFamily="34" charset="0"/>
                <a:ea typeface="Verdana" panose="020B0604030504040204" pitchFamily="34" charset="0"/>
                <a:cs typeface="Futura Medium" panose="020B0602020204020303" pitchFamily="34" charset="-79"/>
              </a:rPr>
              <a:t>, </a:t>
            </a:r>
            <a:r>
              <a:rPr lang="en-US" sz="2000" err="1">
                <a:latin typeface="Verdana" panose="020B0604030504040204" pitchFamily="34" charset="0"/>
                <a:ea typeface="Verdana" panose="020B0604030504040204" pitchFamily="34" charset="0"/>
                <a:cs typeface="Futura Medium" panose="020B0602020204020303" pitchFamily="34" charset="-79"/>
              </a:rPr>
              <a:t>keemiatööstuste</a:t>
            </a:r>
            <a:r>
              <a:rPr lang="en-US" sz="2000">
                <a:latin typeface="Verdana" panose="020B0604030504040204" pitchFamily="34" charset="0"/>
                <a:ea typeface="Verdana" panose="020B0604030504040204" pitchFamily="34" charset="0"/>
                <a:cs typeface="Futura Medium" panose="020B0602020204020303" pitchFamily="34" charset="-79"/>
              </a:rPr>
              <a:t> ja </a:t>
            </a:r>
            <a:r>
              <a:rPr lang="en-US" sz="2000" err="1">
                <a:latin typeface="Verdana" panose="020B0604030504040204" pitchFamily="34" charset="0"/>
                <a:ea typeface="Verdana" panose="020B0604030504040204" pitchFamily="34" charset="0"/>
                <a:cs typeface="Futura Medium" panose="020B0602020204020303" pitchFamily="34" charset="-79"/>
              </a:rPr>
              <a:t>elektrijaamade</a:t>
            </a:r>
            <a:r>
              <a:rPr lang="en-US" sz="2000">
                <a:latin typeface="Verdana" panose="020B0604030504040204" pitchFamily="34" charset="0"/>
                <a:ea typeface="Verdana" panose="020B0604030504040204" pitchFamily="34" charset="0"/>
                <a:cs typeface="Futura Medium" panose="020B0602020204020303" pitchFamily="34" charset="-79"/>
              </a:rPr>
              <a:t> </a:t>
            </a:r>
            <a:r>
              <a:rPr lang="en-US" sz="2000" err="1">
                <a:latin typeface="Verdana" panose="020B0604030504040204" pitchFamily="34" charset="0"/>
                <a:ea typeface="Verdana" panose="020B0604030504040204" pitchFamily="34" charset="0"/>
                <a:cs typeface="Futura Medium" panose="020B0602020204020303" pitchFamily="34" charset="-79"/>
              </a:rPr>
              <a:t>poolest</a:t>
            </a:r>
            <a:r>
              <a:rPr lang="en-US" sz="2000">
                <a:latin typeface="Verdana" panose="020B0604030504040204" pitchFamily="34" charset="0"/>
                <a:ea typeface="Verdana" panose="020B0604030504040204" pitchFamily="34" charset="0"/>
                <a:cs typeface="Futura Medium" panose="020B0602020204020303" pitchFamily="34" charset="-79"/>
              </a:rPr>
              <a:t>, </a:t>
            </a:r>
            <a:r>
              <a:rPr lang="en-US" sz="2000" err="1">
                <a:latin typeface="Verdana" panose="020B0604030504040204" pitchFamily="34" charset="0"/>
                <a:ea typeface="Verdana" panose="020B0604030504040204" pitchFamily="34" charset="0"/>
                <a:cs typeface="Futura Medium" panose="020B0602020204020303" pitchFamily="34" charset="-79"/>
              </a:rPr>
              <a:t>kuid</a:t>
            </a:r>
            <a:r>
              <a:rPr lang="en-US" sz="2000">
                <a:latin typeface="Verdana" panose="020B0604030504040204" pitchFamily="34" charset="0"/>
                <a:ea typeface="Verdana" panose="020B0604030504040204" pitchFamily="34" charset="0"/>
                <a:cs typeface="Futura Medium" panose="020B0602020204020303" pitchFamily="34" charset="-79"/>
              </a:rPr>
              <a:t> ka </a:t>
            </a:r>
            <a:r>
              <a:rPr lang="en-US" sz="2000" err="1">
                <a:latin typeface="Verdana" panose="020B0604030504040204" pitchFamily="34" charset="0"/>
                <a:ea typeface="Verdana" panose="020B0604030504040204" pitchFamily="34" charset="0"/>
                <a:cs typeface="Futura Medium" panose="020B0602020204020303" pitchFamily="34" charset="-79"/>
              </a:rPr>
              <a:t>silmapaistva</a:t>
            </a:r>
            <a:r>
              <a:rPr lang="en-US" sz="2000">
                <a:latin typeface="Verdana" panose="020B0604030504040204" pitchFamily="34" charset="0"/>
                <a:ea typeface="Verdana" panose="020B0604030504040204" pitchFamily="34" charset="0"/>
                <a:cs typeface="Futura Medium" panose="020B0602020204020303" pitchFamily="34" charset="-79"/>
              </a:rPr>
              <a:t> </a:t>
            </a:r>
            <a:r>
              <a:rPr lang="en-US" sz="2000" err="1">
                <a:latin typeface="Verdana" panose="020B0604030504040204" pitchFamily="34" charset="0"/>
                <a:ea typeface="Verdana" panose="020B0604030504040204" pitchFamily="34" charset="0"/>
                <a:cs typeface="Futura Medium" panose="020B0602020204020303" pitchFamily="34" charset="-79"/>
              </a:rPr>
              <a:t>looduse</a:t>
            </a:r>
            <a:r>
              <a:rPr lang="en-US" sz="2000">
                <a:latin typeface="Verdana" panose="020B0604030504040204" pitchFamily="34" charset="0"/>
                <a:ea typeface="Verdana" panose="020B0604030504040204" pitchFamily="34" charset="0"/>
                <a:cs typeface="Futura Medium" panose="020B0602020204020303" pitchFamily="34" charset="-79"/>
              </a:rPr>
              <a:t> </a:t>
            </a:r>
            <a:r>
              <a:rPr lang="en-US" sz="2000" err="1">
                <a:latin typeface="Verdana" panose="020B0604030504040204" pitchFamily="34" charset="0"/>
                <a:ea typeface="Verdana" panose="020B0604030504040204" pitchFamily="34" charset="0"/>
                <a:cs typeface="Futura Medium" panose="020B0602020204020303" pitchFamily="34" charset="-79"/>
              </a:rPr>
              <a:t>ning</a:t>
            </a:r>
            <a:r>
              <a:rPr lang="en-US" sz="2000">
                <a:latin typeface="Verdana" panose="020B0604030504040204" pitchFamily="34" charset="0"/>
                <a:ea typeface="Verdana" panose="020B0604030504040204" pitchFamily="34" charset="0"/>
                <a:cs typeface="Futura Medium" panose="020B0602020204020303" pitchFamily="34" charset="-79"/>
              </a:rPr>
              <a:t> </a:t>
            </a:r>
            <a:r>
              <a:rPr lang="en-US" sz="2000" err="1">
                <a:latin typeface="Verdana" panose="020B0604030504040204" pitchFamily="34" charset="0"/>
                <a:ea typeface="Verdana" panose="020B0604030504040204" pitchFamily="34" charset="0"/>
                <a:cs typeface="Futura Medium" panose="020B0602020204020303" pitchFamily="34" charset="-79"/>
              </a:rPr>
              <a:t>suurepäraste</a:t>
            </a:r>
            <a:r>
              <a:rPr lang="en-US" sz="2000">
                <a:latin typeface="Verdana" panose="020B0604030504040204" pitchFamily="34" charset="0"/>
                <a:ea typeface="Verdana" panose="020B0604030504040204" pitchFamily="34" charset="0"/>
                <a:cs typeface="Futura Medium" panose="020B0602020204020303" pitchFamily="34" charset="-79"/>
              </a:rPr>
              <a:t> </a:t>
            </a:r>
            <a:r>
              <a:rPr lang="en-US" sz="2000" err="1">
                <a:latin typeface="Verdana" panose="020B0604030504040204" pitchFamily="34" charset="0"/>
                <a:ea typeface="Verdana" panose="020B0604030504040204" pitchFamily="34" charset="0"/>
                <a:cs typeface="Futura Medium" panose="020B0602020204020303" pitchFamily="34" charset="-79"/>
              </a:rPr>
              <a:t>vaba</a:t>
            </a:r>
            <a:r>
              <a:rPr lang="en-US" sz="2000">
                <a:latin typeface="Verdana" panose="020B0604030504040204" pitchFamily="34" charset="0"/>
                <a:ea typeface="Verdana" panose="020B0604030504040204" pitchFamily="34" charset="0"/>
                <a:cs typeface="Futura Medium" panose="020B0602020204020303" pitchFamily="34" charset="-79"/>
              </a:rPr>
              <a:t> </a:t>
            </a:r>
            <a:r>
              <a:rPr lang="en-US" sz="2000" err="1">
                <a:latin typeface="Verdana" panose="020B0604030504040204" pitchFamily="34" charset="0"/>
                <a:ea typeface="Verdana" panose="020B0604030504040204" pitchFamily="34" charset="0"/>
                <a:cs typeface="Futura Medium" panose="020B0602020204020303" pitchFamily="34" charset="-79"/>
              </a:rPr>
              <a:t>aja</a:t>
            </a:r>
            <a:r>
              <a:rPr lang="en-US" sz="2000">
                <a:latin typeface="Verdana" panose="020B0604030504040204" pitchFamily="34" charset="0"/>
                <a:ea typeface="Verdana" panose="020B0604030504040204" pitchFamily="34" charset="0"/>
                <a:cs typeface="Futura Medium" panose="020B0602020204020303" pitchFamily="34" charset="-79"/>
              </a:rPr>
              <a:t> </a:t>
            </a:r>
            <a:r>
              <a:rPr lang="en-US" sz="2000" err="1">
                <a:latin typeface="Verdana" panose="020B0604030504040204" pitchFamily="34" charset="0"/>
                <a:ea typeface="Verdana" panose="020B0604030504040204" pitchFamily="34" charset="0"/>
                <a:cs typeface="Futura Medium" panose="020B0602020204020303" pitchFamily="34" charset="-79"/>
              </a:rPr>
              <a:t>veetmise</a:t>
            </a:r>
            <a:r>
              <a:rPr lang="en-US" sz="2000">
                <a:latin typeface="Verdana" panose="020B0604030504040204" pitchFamily="34" charset="0"/>
                <a:ea typeface="Verdana" panose="020B0604030504040204" pitchFamily="34" charset="0"/>
                <a:cs typeface="Futura Medium" panose="020B0602020204020303" pitchFamily="34" charset="-79"/>
              </a:rPr>
              <a:t> </a:t>
            </a:r>
            <a:r>
              <a:rPr lang="en-US" sz="2000" err="1">
                <a:latin typeface="Verdana" panose="020B0604030504040204" pitchFamily="34" charset="0"/>
                <a:ea typeface="Verdana" panose="020B0604030504040204" pitchFamily="34" charset="0"/>
                <a:cs typeface="Futura Medium" panose="020B0602020204020303" pitchFamily="34" charset="-79"/>
              </a:rPr>
              <a:t>võimalust</a:t>
            </a:r>
            <a:r>
              <a:rPr lang="et-EE" sz="2000">
                <a:latin typeface="Verdana" panose="020B0604030504040204" pitchFamily="34" charset="0"/>
                <a:ea typeface="Verdana" panose="020B0604030504040204" pitchFamily="34" charset="0"/>
                <a:cs typeface="Futura Medium" panose="020B0602020204020303" pitchFamily="34" charset="-79"/>
              </a:rPr>
              <a:t>ega.</a:t>
            </a:r>
            <a:endParaRPr lang="et-EE" sz="2000" b="1">
              <a:latin typeface="Verdana" panose="020B0604030504040204" pitchFamily="34" charset="0"/>
              <a:ea typeface="Verdana" panose="020B0604030504040204" pitchFamily="34" charset="0"/>
              <a:cs typeface="Futura Medium" panose="020B0602020204020303" pitchFamily="34" charset="-79"/>
            </a:endParaRPr>
          </a:p>
          <a:p>
            <a:pPr>
              <a:lnSpc>
                <a:spcPts val="3219"/>
              </a:lnSpc>
            </a:pPr>
            <a:endParaRPr lang="en-US" sz="2000">
              <a:solidFill>
                <a:srgbClr val="1C1C1C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0" name="Pilt 9" descr="Pilt, millel on kujutatud kaart, tekst, Atlas&#10;&#10;Kirjeldus on genereeritud automaatselt">
            <a:extLst>
              <a:ext uri="{FF2B5EF4-FFF2-40B4-BE49-F238E27FC236}">
                <a16:creationId xmlns:a16="http://schemas.microsoft.com/office/drawing/2014/main" id="{1660E28E-E802-89BA-3B90-62CE42405E7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5600" y="3009144"/>
            <a:ext cx="7446505" cy="52497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11">
            <a:extLst>
              <a:ext uri="{FF2B5EF4-FFF2-40B4-BE49-F238E27FC236}">
                <a16:creationId xmlns:a16="http://schemas.microsoft.com/office/drawing/2014/main" id="{F76F198C-9981-EE12-2F0C-B00C0B1E7CE9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242"/>
          <a:stretch/>
        </p:blipFill>
        <p:spPr>
          <a:xfrm>
            <a:off x="8628656" y="5927986"/>
            <a:ext cx="7329857" cy="296609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4814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C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0" y="0"/>
            <a:ext cx="2769935" cy="2769935"/>
          </a:xfrm>
          <a:custGeom>
            <a:avLst/>
            <a:gdLst/>
            <a:ahLst/>
            <a:cxnLst/>
            <a:rect l="l" t="t" r="r" b="b"/>
            <a:pathLst>
              <a:path w="2769935" h="2769935">
                <a:moveTo>
                  <a:pt x="2769935" y="2769935"/>
                </a:moveTo>
                <a:lnTo>
                  <a:pt x="0" y="2769935"/>
                </a:lnTo>
                <a:lnTo>
                  <a:pt x="0" y="0"/>
                </a:lnTo>
                <a:lnTo>
                  <a:pt x="2769935" y="0"/>
                </a:lnTo>
                <a:lnTo>
                  <a:pt x="2769935" y="2769935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EE"/>
          </a:p>
        </p:txBody>
      </p:sp>
      <p:sp>
        <p:nvSpPr>
          <p:cNvPr id="3" name="Freeform 3"/>
          <p:cNvSpPr/>
          <p:nvPr/>
        </p:nvSpPr>
        <p:spPr>
          <a:xfrm>
            <a:off x="17576807" y="9589688"/>
            <a:ext cx="402724" cy="402724"/>
          </a:xfrm>
          <a:custGeom>
            <a:avLst/>
            <a:gdLst/>
            <a:ahLst/>
            <a:cxnLst/>
            <a:rect l="l" t="t" r="r" b="b"/>
            <a:pathLst>
              <a:path w="402724" h="402724">
                <a:moveTo>
                  <a:pt x="0" y="0"/>
                </a:moveTo>
                <a:lnTo>
                  <a:pt x="402725" y="0"/>
                </a:lnTo>
                <a:lnTo>
                  <a:pt x="402725" y="402724"/>
                </a:lnTo>
                <a:lnTo>
                  <a:pt x="0" y="40272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EE"/>
          </a:p>
        </p:txBody>
      </p:sp>
      <p:sp>
        <p:nvSpPr>
          <p:cNvPr id="4" name="Freeform 4"/>
          <p:cNvSpPr/>
          <p:nvPr/>
        </p:nvSpPr>
        <p:spPr>
          <a:xfrm>
            <a:off x="17071856" y="9589688"/>
            <a:ext cx="402724" cy="402724"/>
          </a:xfrm>
          <a:custGeom>
            <a:avLst/>
            <a:gdLst/>
            <a:ahLst/>
            <a:cxnLst/>
            <a:rect l="l" t="t" r="r" b="b"/>
            <a:pathLst>
              <a:path w="402724" h="402724">
                <a:moveTo>
                  <a:pt x="0" y="0"/>
                </a:moveTo>
                <a:lnTo>
                  <a:pt x="402724" y="0"/>
                </a:lnTo>
                <a:lnTo>
                  <a:pt x="402724" y="402724"/>
                </a:lnTo>
                <a:lnTo>
                  <a:pt x="0" y="40272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EE"/>
          </a:p>
        </p:txBody>
      </p:sp>
      <p:sp>
        <p:nvSpPr>
          <p:cNvPr id="6" name="Freeform 6"/>
          <p:cNvSpPr/>
          <p:nvPr/>
        </p:nvSpPr>
        <p:spPr>
          <a:xfrm>
            <a:off x="14544829" y="9358519"/>
            <a:ext cx="2358203" cy="728606"/>
          </a:xfrm>
          <a:custGeom>
            <a:avLst/>
            <a:gdLst/>
            <a:ahLst/>
            <a:cxnLst/>
            <a:rect l="l" t="t" r="r" b="b"/>
            <a:pathLst>
              <a:path w="2358203" h="728606">
                <a:moveTo>
                  <a:pt x="0" y="0"/>
                </a:moveTo>
                <a:lnTo>
                  <a:pt x="2358202" y="0"/>
                </a:lnTo>
                <a:lnTo>
                  <a:pt x="2358202" y="728606"/>
                </a:lnTo>
                <a:lnTo>
                  <a:pt x="0" y="72860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EE"/>
          </a:p>
        </p:txBody>
      </p:sp>
      <p:sp>
        <p:nvSpPr>
          <p:cNvPr id="7" name="Freeform 7"/>
          <p:cNvSpPr/>
          <p:nvPr/>
        </p:nvSpPr>
        <p:spPr>
          <a:xfrm flipV="1">
            <a:off x="15518065" y="0"/>
            <a:ext cx="2769935" cy="2769935"/>
          </a:xfrm>
          <a:custGeom>
            <a:avLst/>
            <a:gdLst/>
            <a:ahLst/>
            <a:cxnLst/>
            <a:rect l="l" t="t" r="r" b="b"/>
            <a:pathLst>
              <a:path w="2769935" h="2769935">
                <a:moveTo>
                  <a:pt x="0" y="2769935"/>
                </a:moveTo>
                <a:lnTo>
                  <a:pt x="2769935" y="2769935"/>
                </a:lnTo>
                <a:lnTo>
                  <a:pt x="2769935" y="0"/>
                </a:lnTo>
                <a:lnTo>
                  <a:pt x="0" y="0"/>
                </a:lnTo>
                <a:lnTo>
                  <a:pt x="0" y="2769935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EE"/>
          </a:p>
        </p:txBody>
      </p:sp>
      <p:sp>
        <p:nvSpPr>
          <p:cNvPr id="11" name="TextBox 11"/>
          <p:cNvSpPr txBox="1"/>
          <p:nvPr/>
        </p:nvSpPr>
        <p:spPr>
          <a:xfrm>
            <a:off x="498473" y="9638650"/>
            <a:ext cx="4190137" cy="304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400"/>
              </a:lnSpc>
            </a:pPr>
            <a:r>
              <a:rPr lang="en-US" sz="2000">
                <a:solidFill>
                  <a:srgbClr val="004020"/>
                </a:solidFill>
                <a:latin typeface="Montserrat Ultra-Bold"/>
              </a:rPr>
              <a:t>kutsehariduskeskus.ee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239000" y="1643632"/>
            <a:ext cx="11099461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/>
            <a:r>
              <a:rPr lang="et-EE" sz="6000" b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Meie missioon</a:t>
            </a:r>
            <a:endParaRPr lang="en-US" sz="6000" b="1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17272105" y="8070135"/>
            <a:ext cx="707426" cy="14590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3999"/>
              </a:lnSpc>
            </a:pPr>
            <a:r>
              <a:rPr lang="en-US" sz="3200">
                <a:solidFill>
                  <a:srgbClr val="004020"/>
                </a:solidFill>
                <a:latin typeface="Montserrat Ultra-Bold"/>
              </a:rPr>
              <a:t>0</a:t>
            </a:r>
            <a:r>
              <a:rPr lang="et-EE" sz="3200">
                <a:solidFill>
                  <a:srgbClr val="004020"/>
                </a:solidFill>
                <a:latin typeface="Montserrat Ultra-Bold"/>
              </a:rPr>
              <a:t>4</a:t>
            </a:r>
            <a:endParaRPr lang="en-US" sz="3200">
              <a:solidFill>
                <a:srgbClr val="004020"/>
              </a:solidFill>
              <a:latin typeface="Montserrat Ultra-Bold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6E2C830-5FB7-AF9F-7D6A-5E07583E48B1}"/>
              </a:ext>
            </a:extLst>
          </p:cNvPr>
          <p:cNvSpPr txBox="1"/>
          <p:nvPr/>
        </p:nvSpPr>
        <p:spPr>
          <a:xfrm>
            <a:off x="5145810" y="5152013"/>
            <a:ext cx="12469833" cy="541744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342900" indent="-342900">
              <a:lnSpc>
                <a:spcPts val="3359"/>
              </a:lnSpc>
              <a:buFontTx/>
              <a:buBlip>
                <a:blip r:embed="rId11"/>
              </a:buBlip>
            </a:pPr>
            <a:endParaRPr lang="en-US" sz="2000">
              <a:latin typeface="Verdana"/>
              <a:ea typeface="Verdana"/>
              <a:cs typeface="Futura Medium"/>
            </a:endParaRPr>
          </a:p>
          <a:p>
            <a:pPr marL="342900" indent="-342900">
              <a:lnSpc>
                <a:spcPts val="3359"/>
              </a:lnSpc>
              <a:buFont typeface="Arial"/>
              <a:buBlip>
                <a:blip r:embed="rId11"/>
              </a:buBlip>
            </a:pPr>
            <a:r>
              <a:rPr lang="en-US" sz="2000" err="1">
                <a:latin typeface="Verdana"/>
                <a:ea typeface="Verdana"/>
                <a:cs typeface="Futura Medium"/>
              </a:rPr>
              <a:t>Peegeldab</a:t>
            </a:r>
            <a:r>
              <a:rPr lang="en-US" sz="2000">
                <a:latin typeface="Verdana"/>
                <a:ea typeface="Verdana"/>
                <a:cs typeface="Futura Medium"/>
              </a:rPr>
              <a:t> </a:t>
            </a:r>
            <a:r>
              <a:rPr lang="en-US" sz="2000" err="1">
                <a:latin typeface="Verdana"/>
                <a:ea typeface="Verdana"/>
                <a:cs typeface="Futura Medium"/>
              </a:rPr>
              <a:t>koolipere</a:t>
            </a:r>
            <a:r>
              <a:rPr lang="en-US" sz="2000">
                <a:latin typeface="Verdana"/>
                <a:ea typeface="Verdana"/>
                <a:cs typeface="Futura Medium"/>
              </a:rPr>
              <a:t> </a:t>
            </a:r>
            <a:r>
              <a:rPr lang="en-US" sz="2000" err="1">
                <a:latin typeface="Verdana"/>
                <a:ea typeface="Verdana"/>
                <a:cs typeface="Futura Medium"/>
              </a:rPr>
              <a:t>väärtusi</a:t>
            </a:r>
            <a:r>
              <a:rPr lang="en-US" sz="2000">
                <a:latin typeface="Verdana"/>
                <a:ea typeface="Verdana"/>
                <a:cs typeface="Futura Medium"/>
              </a:rPr>
              <a:t> </a:t>
            </a:r>
            <a:r>
              <a:rPr lang="en-US" sz="2000" err="1">
                <a:latin typeface="Verdana"/>
                <a:ea typeface="Verdana"/>
                <a:cs typeface="Futura Medium"/>
              </a:rPr>
              <a:t>pidades</a:t>
            </a:r>
            <a:r>
              <a:rPr lang="en-US" sz="2000">
                <a:latin typeface="Verdana"/>
                <a:ea typeface="Verdana"/>
                <a:cs typeface="Futura Medium"/>
              </a:rPr>
              <a:t> </a:t>
            </a:r>
            <a:r>
              <a:rPr lang="en-US" sz="2000" err="1">
                <a:latin typeface="Verdana"/>
                <a:ea typeface="Verdana"/>
                <a:cs typeface="Futura Medium"/>
              </a:rPr>
              <a:t>ühtviisi</a:t>
            </a:r>
            <a:r>
              <a:rPr lang="en-US" sz="2000">
                <a:latin typeface="Verdana"/>
                <a:ea typeface="Verdana"/>
                <a:cs typeface="Futura Medium"/>
              </a:rPr>
              <a:t> </a:t>
            </a:r>
            <a:r>
              <a:rPr lang="en-US" sz="2000" err="1">
                <a:latin typeface="Verdana"/>
                <a:ea typeface="Verdana"/>
                <a:cs typeface="Futura Medium"/>
              </a:rPr>
              <a:t>oluliseks</a:t>
            </a:r>
            <a:r>
              <a:rPr lang="en-US" sz="2000">
                <a:latin typeface="Verdana"/>
                <a:ea typeface="Verdana"/>
                <a:cs typeface="Futura Medium"/>
              </a:rPr>
              <a:t> </a:t>
            </a:r>
            <a:r>
              <a:rPr lang="en-US" sz="2000" err="1">
                <a:latin typeface="Verdana"/>
                <a:ea typeface="Verdana"/>
                <a:cs typeface="Futura Medium"/>
              </a:rPr>
              <a:t>meisterlikkust</a:t>
            </a:r>
            <a:r>
              <a:rPr lang="en-US" sz="2000">
                <a:latin typeface="Verdana"/>
                <a:ea typeface="Verdana"/>
                <a:cs typeface="Futura Medium"/>
              </a:rPr>
              <a:t>, </a:t>
            </a:r>
            <a:r>
              <a:rPr lang="en-US" sz="2000" err="1">
                <a:latin typeface="Verdana"/>
                <a:ea typeface="Verdana"/>
                <a:cs typeface="Futura Medium"/>
              </a:rPr>
              <a:t>keskkonnateadlikkust</a:t>
            </a:r>
            <a:r>
              <a:rPr lang="en-US" sz="2000">
                <a:latin typeface="Verdana"/>
                <a:ea typeface="Verdana"/>
                <a:cs typeface="Futura Medium"/>
              </a:rPr>
              <a:t>, </a:t>
            </a:r>
            <a:r>
              <a:rPr lang="en-US" sz="2000" err="1">
                <a:latin typeface="Verdana"/>
                <a:ea typeface="Verdana"/>
                <a:cs typeface="Futura Medium"/>
              </a:rPr>
              <a:t>ettevõtlikkust</a:t>
            </a:r>
            <a:r>
              <a:rPr lang="en-US" sz="2000">
                <a:latin typeface="Verdana"/>
                <a:ea typeface="Verdana"/>
                <a:cs typeface="Futura Medium"/>
              </a:rPr>
              <a:t>, </a:t>
            </a:r>
            <a:r>
              <a:rPr lang="en-US" sz="2000" err="1">
                <a:latin typeface="Verdana"/>
                <a:ea typeface="Verdana"/>
                <a:cs typeface="Futura Medium"/>
              </a:rPr>
              <a:t>uuendusmeelsust</a:t>
            </a:r>
            <a:r>
              <a:rPr lang="en-US" sz="2000">
                <a:latin typeface="Verdana"/>
                <a:ea typeface="Verdana"/>
                <a:cs typeface="Futura Medium"/>
              </a:rPr>
              <a:t> ja </a:t>
            </a:r>
            <a:r>
              <a:rPr lang="en-US" sz="2000" err="1">
                <a:latin typeface="Verdana"/>
                <a:ea typeface="Verdana"/>
                <a:cs typeface="Futura Medium"/>
              </a:rPr>
              <a:t>koostööd</a:t>
            </a:r>
            <a:r>
              <a:rPr lang="en-US" sz="2000">
                <a:latin typeface="Verdana"/>
                <a:ea typeface="Verdana"/>
                <a:cs typeface="Futura Medium"/>
              </a:rPr>
              <a:t>.</a:t>
            </a:r>
          </a:p>
          <a:p>
            <a:pPr marL="342900" indent="-342900">
              <a:lnSpc>
                <a:spcPts val="3359"/>
              </a:lnSpc>
              <a:buBlip>
                <a:blip r:embed="rId11"/>
              </a:buBlip>
            </a:pPr>
            <a:endParaRPr lang="en-US" sz="2000">
              <a:latin typeface="Verdana"/>
              <a:ea typeface="Verdana"/>
              <a:cs typeface="Futura Medium"/>
            </a:endParaRPr>
          </a:p>
          <a:p>
            <a:pPr marL="342900" indent="-342900">
              <a:lnSpc>
                <a:spcPts val="3359"/>
              </a:lnSpc>
              <a:buFont typeface="Arial"/>
              <a:buBlip>
                <a:blip r:embed="rId11"/>
              </a:buBlip>
            </a:pPr>
            <a:r>
              <a:rPr lang="en-US" sz="2000" err="1">
                <a:latin typeface="Verdana"/>
                <a:ea typeface="Verdana"/>
                <a:cs typeface="Futura Medium"/>
              </a:rPr>
              <a:t>Meie</a:t>
            </a:r>
            <a:r>
              <a:rPr lang="en-US" sz="2000">
                <a:latin typeface="Verdana"/>
                <a:ea typeface="Verdana"/>
                <a:cs typeface="Futura Medium"/>
              </a:rPr>
              <a:t> </a:t>
            </a:r>
            <a:r>
              <a:rPr lang="en-US" sz="2000" err="1">
                <a:latin typeface="Verdana"/>
                <a:ea typeface="Verdana"/>
                <a:cs typeface="Futura Medium"/>
              </a:rPr>
              <a:t>õpilased</a:t>
            </a:r>
            <a:r>
              <a:rPr lang="en-US" sz="2000">
                <a:latin typeface="Verdana"/>
                <a:ea typeface="Verdana"/>
                <a:cs typeface="Futura Medium"/>
              </a:rPr>
              <a:t> </a:t>
            </a:r>
            <a:r>
              <a:rPr lang="en-US" sz="2000" err="1">
                <a:latin typeface="Verdana"/>
                <a:ea typeface="Verdana"/>
                <a:cs typeface="Futura Medium"/>
              </a:rPr>
              <a:t>saavad</a:t>
            </a:r>
            <a:r>
              <a:rPr lang="en-US" sz="2000">
                <a:latin typeface="Verdana"/>
                <a:ea typeface="Verdana"/>
                <a:cs typeface="Futura Medium"/>
              </a:rPr>
              <a:t> </a:t>
            </a:r>
            <a:r>
              <a:rPr lang="en-US" sz="2000" err="1">
                <a:latin typeface="Verdana"/>
                <a:ea typeface="Verdana"/>
                <a:cs typeface="Futura Medium"/>
              </a:rPr>
              <a:t>ettevõtlikeks</a:t>
            </a:r>
            <a:r>
              <a:rPr lang="en-US" sz="2000">
                <a:latin typeface="Verdana"/>
                <a:ea typeface="Verdana"/>
                <a:cs typeface="Futura Medium"/>
              </a:rPr>
              <a:t>, </a:t>
            </a:r>
            <a:r>
              <a:rPr lang="en-US" sz="2000" err="1">
                <a:latin typeface="Verdana"/>
                <a:ea typeface="Verdana"/>
                <a:cs typeface="Futura Medium"/>
              </a:rPr>
              <a:t>keskkonnateadlikeks</a:t>
            </a:r>
            <a:r>
              <a:rPr lang="en-US" sz="2000">
                <a:latin typeface="Verdana"/>
                <a:ea typeface="Verdana"/>
                <a:cs typeface="Futura Medium"/>
              </a:rPr>
              <a:t>, </a:t>
            </a:r>
            <a:r>
              <a:rPr lang="en-US" sz="2000" err="1">
                <a:latin typeface="Verdana"/>
                <a:ea typeface="Verdana"/>
                <a:cs typeface="Futura Medium"/>
              </a:rPr>
              <a:t>uuenduslikeks</a:t>
            </a:r>
            <a:r>
              <a:rPr lang="en-US" sz="2000">
                <a:latin typeface="Verdana"/>
                <a:ea typeface="Verdana"/>
                <a:cs typeface="Futura Medium"/>
              </a:rPr>
              <a:t> </a:t>
            </a:r>
            <a:r>
              <a:rPr lang="en-US" sz="2000" err="1">
                <a:latin typeface="Verdana"/>
                <a:ea typeface="Verdana"/>
                <a:cs typeface="Futura Medium"/>
              </a:rPr>
              <a:t>meistriteks</a:t>
            </a:r>
            <a:r>
              <a:rPr lang="en-US" sz="2000">
                <a:latin typeface="Verdana"/>
                <a:ea typeface="Verdana"/>
                <a:cs typeface="Futura Medium"/>
              </a:rPr>
              <a:t>.</a:t>
            </a:r>
          </a:p>
          <a:p>
            <a:pPr marL="342900" indent="-342900">
              <a:lnSpc>
                <a:spcPts val="3359"/>
              </a:lnSpc>
              <a:buFont typeface="Arial"/>
              <a:buBlip>
                <a:blip r:embed="rId11"/>
              </a:buBlip>
            </a:pPr>
            <a:endParaRPr lang="en-US" sz="2000">
              <a:latin typeface="Verdana"/>
              <a:ea typeface="Verdana"/>
              <a:cs typeface="Futura Medium"/>
            </a:endParaRPr>
          </a:p>
          <a:p>
            <a:pPr marL="342900" indent="-342900">
              <a:lnSpc>
                <a:spcPts val="3359"/>
              </a:lnSpc>
              <a:buBlip>
                <a:blip r:embed="rId11"/>
              </a:buBlip>
            </a:pPr>
            <a:r>
              <a:rPr lang="fi-FI" sz="2000" err="1">
                <a:latin typeface="Verdana"/>
                <a:ea typeface="Verdana"/>
                <a:cs typeface="Futura Medium"/>
              </a:rPr>
              <a:t>Meie</a:t>
            </a:r>
            <a:r>
              <a:rPr lang="fi-FI" sz="2000">
                <a:latin typeface="Verdana"/>
                <a:ea typeface="Verdana"/>
                <a:cs typeface="Futura Medium"/>
              </a:rPr>
              <a:t> </a:t>
            </a:r>
            <a:r>
              <a:rPr lang="fi-FI" sz="2000" err="1">
                <a:latin typeface="Verdana"/>
                <a:ea typeface="Verdana"/>
                <a:cs typeface="Futura Medium"/>
              </a:rPr>
              <a:t>missiooniks</a:t>
            </a:r>
            <a:r>
              <a:rPr lang="fi-FI" sz="2000">
                <a:latin typeface="Verdana"/>
                <a:ea typeface="Verdana"/>
                <a:cs typeface="Futura Medium"/>
              </a:rPr>
              <a:t> on olla </a:t>
            </a:r>
            <a:r>
              <a:rPr lang="fi-FI" sz="2000" err="1">
                <a:latin typeface="Verdana"/>
                <a:ea typeface="Verdana"/>
                <a:cs typeface="Futura Medium"/>
              </a:rPr>
              <a:t>elukestva</a:t>
            </a:r>
            <a:r>
              <a:rPr lang="fi-FI" sz="2000">
                <a:latin typeface="Verdana"/>
                <a:ea typeface="Verdana"/>
                <a:cs typeface="Futura Medium"/>
              </a:rPr>
              <a:t> </a:t>
            </a:r>
            <a:r>
              <a:rPr lang="fi-FI" sz="2000" err="1">
                <a:latin typeface="Verdana"/>
                <a:ea typeface="Verdana"/>
                <a:cs typeface="Futura Medium"/>
              </a:rPr>
              <a:t>õppe</a:t>
            </a:r>
            <a:r>
              <a:rPr lang="fi-FI" sz="2000">
                <a:latin typeface="Verdana"/>
                <a:ea typeface="Verdana"/>
                <a:cs typeface="Futura Medium"/>
              </a:rPr>
              <a:t> keskus, </a:t>
            </a:r>
            <a:r>
              <a:rPr lang="fi-FI" sz="2000" err="1">
                <a:latin typeface="Verdana"/>
                <a:ea typeface="Verdana"/>
                <a:cs typeface="Futura Medium"/>
              </a:rPr>
              <a:t>mis</a:t>
            </a:r>
            <a:r>
              <a:rPr lang="fi-FI" sz="2000">
                <a:latin typeface="Verdana"/>
                <a:ea typeface="Verdana"/>
                <a:cs typeface="Futura Medium"/>
              </a:rPr>
              <a:t> </a:t>
            </a:r>
            <a:r>
              <a:rPr lang="fi-FI" sz="2000" err="1">
                <a:latin typeface="Verdana"/>
                <a:ea typeface="Verdana"/>
                <a:cs typeface="Futura Medium"/>
              </a:rPr>
              <a:t>panustab</a:t>
            </a:r>
            <a:r>
              <a:rPr lang="fi-FI" sz="2000">
                <a:latin typeface="Verdana"/>
                <a:ea typeface="Verdana"/>
                <a:cs typeface="Futura Medium"/>
              </a:rPr>
              <a:t> </a:t>
            </a:r>
            <a:r>
              <a:rPr lang="fi-FI" sz="2000" err="1">
                <a:latin typeface="Verdana"/>
                <a:ea typeface="Verdana"/>
                <a:cs typeface="Futura Medium"/>
              </a:rPr>
              <a:t>piirkondlikku</a:t>
            </a:r>
            <a:r>
              <a:rPr lang="fi-FI" sz="2000">
                <a:latin typeface="Verdana"/>
                <a:ea typeface="Verdana"/>
                <a:cs typeface="Futura Medium"/>
              </a:rPr>
              <a:t> </a:t>
            </a:r>
            <a:r>
              <a:rPr lang="fi-FI" sz="2000" err="1">
                <a:latin typeface="Verdana"/>
                <a:ea typeface="Verdana"/>
                <a:cs typeface="Futura Medium"/>
              </a:rPr>
              <a:t>arengusse</a:t>
            </a:r>
            <a:r>
              <a:rPr lang="fi-FI" sz="2000">
                <a:latin typeface="Verdana"/>
                <a:ea typeface="Verdana"/>
                <a:cs typeface="Futura Medium"/>
              </a:rPr>
              <a:t>.</a:t>
            </a:r>
            <a:endParaRPr lang="en-US" sz="2000">
              <a:latin typeface="Verdana"/>
              <a:ea typeface="Verdana"/>
              <a:cs typeface="Futura Medium"/>
            </a:endParaRPr>
          </a:p>
          <a:p>
            <a:pPr marL="342900" indent="-342900">
              <a:lnSpc>
                <a:spcPts val="3359"/>
              </a:lnSpc>
              <a:buBlip>
                <a:blip r:embed="rId11"/>
              </a:buBlip>
            </a:pPr>
            <a:endParaRPr lang="en-US" sz="2000">
              <a:latin typeface="Verdana"/>
              <a:ea typeface="Verdana"/>
              <a:cs typeface="Futura Medium"/>
            </a:endParaRPr>
          </a:p>
          <a:p>
            <a:pPr>
              <a:lnSpc>
                <a:spcPts val="3359"/>
              </a:lnSpc>
            </a:pPr>
            <a:endParaRPr lang="fi-FI" sz="2000">
              <a:latin typeface="Verdana"/>
              <a:ea typeface="Verdana"/>
              <a:cs typeface="Futura Medium"/>
            </a:endParaRPr>
          </a:p>
          <a:p>
            <a:pPr marL="342900" indent="-342900">
              <a:lnSpc>
                <a:spcPts val="3359"/>
              </a:lnSpc>
              <a:buFontTx/>
              <a:buChar char="•"/>
            </a:pPr>
            <a:endParaRPr lang="fi-FI" sz="2000">
              <a:latin typeface="Verdana"/>
              <a:ea typeface="Verdana"/>
              <a:cs typeface="Calibri"/>
            </a:endParaRPr>
          </a:p>
          <a:p>
            <a:endParaRPr lang="en-US" sz="2000">
              <a:ea typeface="Verdana"/>
              <a:cs typeface="Calibri"/>
            </a:endParaRPr>
          </a:p>
          <a:p>
            <a:pPr>
              <a:buFont typeface="Arial"/>
              <a:buBlip>
                <a:blip r:embed="rId11"/>
              </a:buBlip>
            </a:pPr>
            <a:endParaRPr lang="en-US">
              <a:latin typeface="Calibri"/>
              <a:ea typeface="Verdana"/>
              <a:cs typeface="Calibri"/>
            </a:endParaRPr>
          </a:p>
          <a:p>
            <a:pPr marL="342900" indent="-342900">
              <a:lnSpc>
                <a:spcPts val="3359"/>
              </a:lnSpc>
              <a:buBlip>
                <a:blip r:embed="rId11"/>
              </a:buBlip>
            </a:pPr>
            <a:endParaRPr lang="en-US" sz="2000">
              <a:latin typeface="Verdana"/>
              <a:ea typeface="Verdana"/>
              <a:cs typeface="Futura Medium"/>
            </a:endParaRPr>
          </a:p>
        </p:txBody>
      </p:sp>
      <p:pic>
        <p:nvPicPr>
          <p:cNvPr id="20" name="Pilt 19">
            <a:extLst>
              <a:ext uri="{FF2B5EF4-FFF2-40B4-BE49-F238E27FC236}">
                <a16:creationId xmlns:a16="http://schemas.microsoft.com/office/drawing/2014/main" id="{B69929A2-80D2-8EFC-968F-6BBC075A599F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t="428"/>
          <a:stretch/>
        </p:blipFill>
        <p:spPr>
          <a:xfrm>
            <a:off x="1239000" y="3320241"/>
            <a:ext cx="6870445" cy="1719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7513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C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0" y="0"/>
            <a:ext cx="2769935" cy="2769935"/>
          </a:xfrm>
          <a:custGeom>
            <a:avLst/>
            <a:gdLst/>
            <a:ahLst/>
            <a:cxnLst/>
            <a:rect l="l" t="t" r="r" b="b"/>
            <a:pathLst>
              <a:path w="2769935" h="2769935">
                <a:moveTo>
                  <a:pt x="2769935" y="2769935"/>
                </a:moveTo>
                <a:lnTo>
                  <a:pt x="0" y="2769935"/>
                </a:lnTo>
                <a:lnTo>
                  <a:pt x="0" y="0"/>
                </a:lnTo>
                <a:lnTo>
                  <a:pt x="2769935" y="0"/>
                </a:lnTo>
                <a:lnTo>
                  <a:pt x="2769935" y="2769935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EE"/>
          </a:p>
        </p:txBody>
      </p:sp>
      <p:sp>
        <p:nvSpPr>
          <p:cNvPr id="3" name="Freeform 3"/>
          <p:cNvSpPr/>
          <p:nvPr/>
        </p:nvSpPr>
        <p:spPr>
          <a:xfrm>
            <a:off x="17576807" y="9589688"/>
            <a:ext cx="402724" cy="402724"/>
          </a:xfrm>
          <a:custGeom>
            <a:avLst/>
            <a:gdLst/>
            <a:ahLst/>
            <a:cxnLst/>
            <a:rect l="l" t="t" r="r" b="b"/>
            <a:pathLst>
              <a:path w="402724" h="402724">
                <a:moveTo>
                  <a:pt x="0" y="0"/>
                </a:moveTo>
                <a:lnTo>
                  <a:pt x="402725" y="0"/>
                </a:lnTo>
                <a:lnTo>
                  <a:pt x="402725" y="402724"/>
                </a:lnTo>
                <a:lnTo>
                  <a:pt x="0" y="40272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EE"/>
          </a:p>
        </p:txBody>
      </p:sp>
      <p:sp>
        <p:nvSpPr>
          <p:cNvPr id="4" name="Freeform 4"/>
          <p:cNvSpPr/>
          <p:nvPr/>
        </p:nvSpPr>
        <p:spPr>
          <a:xfrm>
            <a:off x="17071856" y="9589688"/>
            <a:ext cx="402724" cy="402724"/>
          </a:xfrm>
          <a:custGeom>
            <a:avLst/>
            <a:gdLst/>
            <a:ahLst/>
            <a:cxnLst/>
            <a:rect l="l" t="t" r="r" b="b"/>
            <a:pathLst>
              <a:path w="402724" h="402724">
                <a:moveTo>
                  <a:pt x="0" y="0"/>
                </a:moveTo>
                <a:lnTo>
                  <a:pt x="402724" y="0"/>
                </a:lnTo>
                <a:lnTo>
                  <a:pt x="402724" y="402724"/>
                </a:lnTo>
                <a:lnTo>
                  <a:pt x="0" y="40272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EE"/>
          </a:p>
        </p:txBody>
      </p:sp>
      <p:sp>
        <p:nvSpPr>
          <p:cNvPr id="6" name="Freeform 6"/>
          <p:cNvSpPr/>
          <p:nvPr/>
        </p:nvSpPr>
        <p:spPr>
          <a:xfrm>
            <a:off x="14544829" y="9358519"/>
            <a:ext cx="2358203" cy="728606"/>
          </a:xfrm>
          <a:custGeom>
            <a:avLst/>
            <a:gdLst/>
            <a:ahLst/>
            <a:cxnLst/>
            <a:rect l="l" t="t" r="r" b="b"/>
            <a:pathLst>
              <a:path w="2358203" h="728606">
                <a:moveTo>
                  <a:pt x="0" y="0"/>
                </a:moveTo>
                <a:lnTo>
                  <a:pt x="2358202" y="0"/>
                </a:lnTo>
                <a:lnTo>
                  <a:pt x="2358202" y="728606"/>
                </a:lnTo>
                <a:lnTo>
                  <a:pt x="0" y="72860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EE"/>
          </a:p>
        </p:txBody>
      </p:sp>
      <p:sp>
        <p:nvSpPr>
          <p:cNvPr id="7" name="Freeform 7"/>
          <p:cNvSpPr/>
          <p:nvPr/>
        </p:nvSpPr>
        <p:spPr>
          <a:xfrm flipV="1">
            <a:off x="15518065" y="0"/>
            <a:ext cx="2769935" cy="2769935"/>
          </a:xfrm>
          <a:custGeom>
            <a:avLst/>
            <a:gdLst/>
            <a:ahLst/>
            <a:cxnLst/>
            <a:rect l="l" t="t" r="r" b="b"/>
            <a:pathLst>
              <a:path w="2769935" h="2769935">
                <a:moveTo>
                  <a:pt x="0" y="2769935"/>
                </a:moveTo>
                <a:lnTo>
                  <a:pt x="2769935" y="2769935"/>
                </a:lnTo>
                <a:lnTo>
                  <a:pt x="2769935" y="0"/>
                </a:lnTo>
                <a:lnTo>
                  <a:pt x="0" y="0"/>
                </a:lnTo>
                <a:lnTo>
                  <a:pt x="0" y="2769935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EE"/>
          </a:p>
        </p:txBody>
      </p:sp>
      <p:sp>
        <p:nvSpPr>
          <p:cNvPr id="11" name="TextBox 11"/>
          <p:cNvSpPr txBox="1"/>
          <p:nvPr/>
        </p:nvSpPr>
        <p:spPr>
          <a:xfrm>
            <a:off x="498473" y="9638650"/>
            <a:ext cx="4190137" cy="304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400"/>
              </a:lnSpc>
            </a:pPr>
            <a:r>
              <a:rPr lang="en-US" sz="2000">
                <a:solidFill>
                  <a:srgbClr val="004020"/>
                </a:solidFill>
                <a:latin typeface="Montserrat Ultra-Bold"/>
              </a:rPr>
              <a:t>kutsehariduskeskus.ee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239001" y="1643632"/>
            <a:ext cx="7679602" cy="914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/>
            <a:r>
              <a:rPr lang="et-EE" sz="6000" b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Mida pakume?</a:t>
            </a:r>
            <a:endParaRPr lang="en-US" sz="6000" b="1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17272105" y="8070135"/>
            <a:ext cx="707426" cy="14590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3999"/>
              </a:lnSpc>
            </a:pPr>
            <a:r>
              <a:rPr lang="en-US" sz="3200">
                <a:solidFill>
                  <a:srgbClr val="004020"/>
                </a:solidFill>
                <a:latin typeface="Montserrat Ultra-Bold"/>
              </a:rPr>
              <a:t>0</a:t>
            </a:r>
            <a:r>
              <a:rPr lang="et-EE" sz="3200">
                <a:solidFill>
                  <a:srgbClr val="004020"/>
                </a:solidFill>
                <a:latin typeface="Montserrat Ultra-Bold"/>
              </a:rPr>
              <a:t>5</a:t>
            </a:r>
            <a:endParaRPr lang="en-US" sz="3200">
              <a:solidFill>
                <a:srgbClr val="004020"/>
              </a:solidFill>
              <a:latin typeface="Montserrat Ultra-Bold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1384967" y="3329208"/>
            <a:ext cx="9021280" cy="49775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indent="-342900" algn="just">
              <a:lnSpc>
                <a:spcPct val="150000"/>
              </a:lnSpc>
              <a:buBlip>
                <a:blip r:embed="rId11"/>
              </a:buBlip>
            </a:pPr>
            <a:r>
              <a:rPr lang="en-US" sz="2000" err="1">
                <a:latin typeface="Verdana" panose="020B0604030504040204" pitchFamily="34" charset="0"/>
                <a:ea typeface="Verdana" panose="020B0604030504040204" pitchFamily="34" charset="0"/>
                <a:cs typeface="Futura Medium" panose="020B0602020204020303" pitchFamily="34" charset="-79"/>
              </a:rPr>
              <a:t>Tasuta</a:t>
            </a:r>
            <a:r>
              <a:rPr lang="en-US" sz="2000">
                <a:latin typeface="Verdana" panose="020B0604030504040204" pitchFamily="34" charset="0"/>
                <a:ea typeface="Verdana" panose="020B0604030504040204" pitchFamily="34" charset="0"/>
                <a:cs typeface="Futura Medium" panose="020B0602020204020303" pitchFamily="34" charset="-79"/>
              </a:rPr>
              <a:t> </a:t>
            </a:r>
            <a:r>
              <a:rPr lang="en-US" sz="2000" err="1">
                <a:latin typeface="Verdana" panose="020B0604030504040204" pitchFamily="34" charset="0"/>
                <a:ea typeface="Verdana" panose="020B0604030504040204" pitchFamily="34" charset="0"/>
                <a:cs typeface="Futura Medium" panose="020B0602020204020303" pitchFamily="34" charset="-79"/>
              </a:rPr>
              <a:t>haridus</a:t>
            </a:r>
            <a:endParaRPr lang="en-US" sz="2000">
              <a:latin typeface="Verdana" panose="020B0604030504040204" pitchFamily="34" charset="0"/>
              <a:ea typeface="Verdana" panose="020B0604030504040204" pitchFamily="34" charset="0"/>
              <a:cs typeface="Futura Medium" panose="020B0602020204020303" pitchFamily="34" charset="-79"/>
            </a:endParaRPr>
          </a:p>
          <a:p>
            <a:pPr marL="342900" indent="-342900" algn="just">
              <a:lnSpc>
                <a:spcPct val="150000"/>
              </a:lnSpc>
              <a:buBlip>
                <a:blip r:embed="rId11"/>
              </a:buBlip>
            </a:pPr>
            <a:r>
              <a:rPr lang="en-US" sz="2000" err="1">
                <a:latin typeface="Verdana" panose="020B0604030504040204" pitchFamily="34" charset="0"/>
                <a:ea typeface="Verdana" panose="020B0604030504040204" pitchFamily="34" charset="0"/>
                <a:cs typeface="Futura Medium" panose="020B0602020204020303" pitchFamily="34" charset="-79"/>
              </a:rPr>
              <a:t>Tasuta</a:t>
            </a:r>
            <a:r>
              <a:rPr lang="en-US" sz="2000">
                <a:latin typeface="Verdana" panose="020B0604030504040204" pitchFamily="34" charset="0"/>
                <a:ea typeface="Verdana" panose="020B0604030504040204" pitchFamily="34" charset="0"/>
                <a:cs typeface="Futura Medium" panose="020B0602020204020303" pitchFamily="34" charset="-79"/>
              </a:rPr>
              <a:t> </a:t>
            </a:r>
            <a:r>
              <a:rPr lang="en-US" sz="2000" err="1">
                <a:latin typeface="Verdana" panose="020B0604030504040204" pitchFamily="34" charset="0"/>
                <a:ea typeface="Verdana" panose="020B0604030504040204" pitchFamily="34" charset="0"/>
                <a:cs typeface="Futura Medium" panose="020B0602020204020303" pitchFamily="34" charset="-79"/>
              </a:rPr>
              <a:t>transpor</a:t>
            </a:r>
            <a:r>
              <a:rPr lang="et-EE" sz="2000">
                <a:latin typeface="Verdana" panose="020B0604030504040204" pitchFamily="34" charset="0"/>
                <a:ea typeface="Verdana" panose="020B0604030504040204" pitchFamily="34" charset="0"/>
                <a:cs typeface="Futura Medium" panose="020B0602020204020303" pitchFamily="34" charset="-79"/>
              </a:rPr>
              <a:t>t</a:t>
            </a:r>
            <a:endParaRPr lang="en-US" sz="2000">
              <a:latin typeface="Verdana" panose="020B0604030504040204" pitchFamily="34" charset="0"/>
              <a:ea typeface="Verdana" panose="020B0604030504040204" pitchFamily="34" charset="0"/>
              <a:cs typeface="Futura Medium" panose="020B0602020204020303" pitchFamily="34" charset="-79"/>
            </a:endParaRPr>
          </a:p>
          <a:p>
            <a:pPr marL="342900" indent="-342900" algn="just">
              <a:lnSpc>
                <a:spcPct val="150000"/>
              </a:lnSpc>
              <a:buBlip>
                <a:blip r:embed="rId11"/>
              </a:buBlip>
            </a:pPr>
            <a:r>
              <a:rPr lang="en-US" sz="2000" err="1">
                <a:latin typeface="Verdana" panose="020B0604030504040204" pitchFamily="34" charset="0"/>
                <a:ea typeface="Verdana" panose="020B0604030504040204" pitchFamily="34" charset="0"/>
                <a:cs typeface="Futura Medium" panose="020B0602020204020303" pitchFamily="34" charset="-79"/>
              </a:rPr>
              <a:t>Rahvusvahelised</a:t>
            </a:r>
            <a:r>
              <a:rPr lang="en-US" sz="2000">
                <a:latin typeface="Verdana" panose="020B0604030504040204" pitchFamily="34" charset="0"/>
                <a:ea typeface="Verdana" panose="020B0604030504040204" pitchFamily="34" charset="0"/>
                <a:cs typeface="Futura Medium" panose="020B0602020204020303" pitchFamily="34" charset="-79"/>
              </a:rPr>
              <a:t> </a:t>
            </a:r>
            <a:r>
              <a:rPr lang="en-US" sz="2000" err="1">
                <a:latin typeface="Verdana" panose="020B0604030504040204" pitchFamily="34" charset="0"/>
                <a:ea typeface="Verdana" panose="020B0604030504040204" pitchFamily="34" charset="0"/>
                <a:cs typeface="Futura Medium" panose="020B0602020204020303" pitchFamily="34" charset="-79"/>
              </a:rPr>
              <a:t>praktikavõimalused</a:t>
            </a:r>
            <a:endParaRPr lang="en-US" sz="2000">
              <a:latin typeface="Verdana" panose="020B0604030504040204" pitchFamily="34" charset="0"/>
              <a:ea typeface="Verdana" panose="020B0604030504040204" pitchFamily="34" charset="0"/>
              <a:cs typeface="Futura Medium" panose="020B0602020204020303" pitchFamily="34" charset="-79"/>
            </a:endParaRPr>
          </a:p>
          <a:p>
            <a:pPr marL="342900" indent="-342900" algn="just">
              <a:lnSpc>
                <a:spcPct val="150000"/>
              </a:lnSpc>
              <a:buBlip>
                <a:blip r:embed="rId11"/>
              </a:buBlip>
            </a:pPr>
            <a:r>
              <a:rPr lang="en-US" sz="2000" err="1">
                <a:latin typeface="Verdana" panose="020B0604030504040204" pitchFamily="34" charset="0"/>
                <a:ea typeface="Verdana" panose="020B0604030504040204" pitchFamily="34" charset="0"/>
                <a:cs typeface="Futura Medium" panose="020B0602020204020303" pitchFamily="34" charset="-79"/>
              </a:rPr>
              <a:t>Tasuta</a:t>
            </a:r>
            <a:r>
              <a:rPr lang="en-US" sz="2000">
                <a:latin typeface="Verdana" panose="020B0604030504040204" pitchFamily="34" charset="0"/>
                <a:ea typeface="Verdana" panose="020B0604030504040204" pitchFamily="34" charset="0"/>
                <a:cs typeface="Futura Medium" panose="020B0602020204020303" pitchFamily="34" charset="-79"/>
              </a:rPr>
              <a:t> </a:t>
            </a:r>
            <a:r>
              <a:rPr lang="en-US" sz="2000" err="1">
                <a:latin typeface="Verdana" panose="020B0604030504040204" pitchFamily="34" charset="0"/>
                <a:ea typeface="Verdana" panose="020B0604030504040204" pitchFamily="34" charset="0"/>
                <a:cs typeface="Futura Medium" panose="020B0602020204020303" pitchFamily="34" charset="-79"/>
              </a:rPr>
              <a:t>kutseeksamid</a:t>
            </a:r>
            <a:endParaRPr lang="en-US" sz="2000">
              <a:latin typeface="Verdana" panose="020B0604030504040204" pitchFamily="34" charset="0"/>
              <a:ea typeface="Verdana" panose="020B0604030504040204" pitchFamily="34" charset="0"/>
              <a:cs typeface="Futura Medium" panose="020B0602020204020303" pitchFamily="34" charset="-79"/>
            </a:endParaRPr>
          </a:p>
          <a:p>
            <a:pPr marL="342900" indent="-342900" algn="just">
              <a:lnSpc>
                <a:spcPct val="150000"/>
              </a:lnSpc>
              <a:buBlip>
                <a:blip r:embed="rId11"/>
              </a:buBlip>
            </a:pPr>
            <a:r>
              <a:rPr lang="en-US" sz="2000" err="1">
                <a:latin typeface="Verdana" panose="020B0604030504040204" pitchFamily="34" charset="0"/>
                <a:ea typeface="Verdana" panose="020B0604030504040204" pitchFamily="34" charset="0"/>
                <a:cs typeface="Futura Medium" panose="020B0602020204020303" pitchFamily="34" charset="-79"/>
              </a:rPr>
              <a:t>Stipendiumid</a:t>
            </a:r>
            <a:r>
              <a:rPr lang="en-US" sz="2000">
                <a:latin typeface="Verdana" panose="020B0604030504040204" pitchFamily="34" charset="0"/>
                <a:ea typeface="Verdana" panose="020B0604030504040204" pitchFamily="34" charset="0"/>
                <a:cs typeface="Futura Medium" panose="020B0602020204020303" pitchFamily="34" charset="-79"/>
              </a:rPr>
              <a:t> ja </a:t>
            </a:r>
            <a:r>
              <a:rPr lang="en-US" sz="2000" err="1">
                <a:latin typeface="Verdana" panose="020B0604030504040204" pitchFamily="34" charset="0"/>
                <a:ea typeface="Verdana" panose="020B0604030504040204" pitchFamily="34" charset="0"/>
                <a:cs typeface="Futura Medium" panose="020B0602020204020303" pitchFamily="34" charset="-79"/>
              </a:rPr>
              <a:t>reisikulude</a:t>
            </a:r>
            <a:r>
              <a:rPr lang="en-US" sz="2000">
                <a:latin typeface="Verdana" panose="020B0604030504040204" pitchFamily="34" charset="0"/>
                <a:ea typeface="Verdana" panose="020B0604030504040204" pitchFamily="34" charset="0"/>
                <a:cs typeface="Futura Medium" panose="020B0602020204020303" pitchFamily="34" charset="-79"/>
              </a:rPr>
              <a:t> </a:t>
            </a:r>
            <a:r>
              <a:rPr lang="en-US" sz="2000" err="1">
                <a:latin typeface="Verdana" panose="020B0604030504040204" pitchFamily="34" charset="0"/>
                <a:ea typeface="Verdana" panose="020B0604030504040204" pitchFamily="34" charset="0"/>
                <a:cs typeface="Futura Medium" panose="020B0602020204020303" pitchFamily="34" charset="-79"/>
              </a:rPr>
              <a:t>hüvitis</a:t>
            </a:r>
            <a:endParaRPr lang="en-US" sz="2000">
              <a:latin typeface="Verdana" panose="020B0604030504040204" pitchFamily="34" charset="0"/>
              <a:ea typeface="Verdana" panose="020B0604030504040204" pitchFamily="34" charset="0"/>
              <a:cs typeface="Futura Medium" panose="020B0602020204020303" pitchFamily="34" charset="-79"/>
            </a:endParaRPr>
          </a:p>
          <a:p>
            <a:pPr marL="342900" indent="-342900" algn="just">
              <a:lnSpc>
                <a:spcPct val="150000"/>
              </a:lnSpc>
              <a:buBlip>
                <a:blip r:embed="rId11"/>
              </a:buBlip>
            </a:pPr>
            <a:r>
              <a:rPr lang="en-US" sz="2000" err="1">
                <a:latin typeface="Verdana" panose="020B0604030504040204" pitchFamily="34" charset="0"/>
                <a:ea typeface="Verdana" panose="020B0604030504040204" pitchFamily="34" charset="0"/>
                <a:cs typeface="Futura Medium" panose="020B0602020204020303" pitchFamily="34" charset="-79"/>
              </a:rPr>
              <a:t>Tasuta</a:t>
            </a:r>
            <a:r>
              <a:rPr lang="en-US" sz="2000">
                <a:latin typeface="Verdana" panose="020B0604030504040204" pitchFamily="34" charset="0"/>
                <a:ea typeface="Verdana" panose="020B0604030504040204" pitchFamily="34" charset="0"/>
                <a:cs typeface="Futura Medium" panose="020B0602020204020303" pitchFamily="34" charset="-79"/>
              </a:rPr>
              <a:t> </a:t>
            </a:r>
            <a:r>
              <a:rPr lang="en-US" sz="2000" err="1">
                <a:latin typeface="Verdana" panose="020B0604030504040204" pitchFamily="34" charset="0"/>
                <a:ea typeface="Verdana" panose="020B0604030504040204" pitchFamily="34" charset="0"/>
                <a:cs typeface="Futura Medium" panose="020B0602020204020303" pitchFamily="34" charset="-79"/>
              </a:rPr>
              <a:t>koolilõuna</a:t>
            </a:r>
            <a:endParaRPr lang="en-US" sz="2000">
              <a:latin typeface="Verdana" panose="020B0604030504040204" pitchFamily="34" charset="0"/>
              <a:ea typeface="Verdana" panose="020B0604030504040204" pitchFamily="34" charset="0"/>
              <a:cs typeface="Futura Medium" panose="020B0602020204020303" pitchFamily="34" charset="-79"/>
            </a:endParaRPr>
          </a:p>
          <a:p>
            <a:pPr marL="342900" indent="-342900" algn="just">
              <a:lnSpc>
                <a:spcPct val="150000"/>
              </a:lnSpc>
              <a:buBlip>
                <a:blip r:embed="rId11"/>
              </a:buBlip>
            </a:pPr>
            <a:r>
              <a:rPr lang="en-US" sz="2000" err="1">
                <a:latin typeface="Verdana" panose="020B0604030504040204" pitchFamily="34" charset="0"/>
                <a:ea typeface="Verdana" panose="020B0604030504040204" pitchFamily="34" charset="0"/>
                <a:cs typeface="Futura Medium" panose="020B0602020204020303" pitchFamily="34" charset="-79"/>
              </a:rPr>
              <a:t>Toetus</a:t>
            </a:r>
            <a:r>
              <a:rPr lang="en-US" sz="2000">
                <a:latin typeface="Verdana" panose="020B0604030504040204" pitchFamily="34" charset="0"/>
                <a:ea typeface="Verdana" panose="020B0604030504040204" pitchFamily="34" charset="0"/>
                <a:cs typeface="Futura Medium" panose="020B0602020204020303" pitchFamily="34" charset="-79"/>
              </a:rPr>
              <a:t>- ja </a:t>
            </a:r>
            <a:r>
              <a:rPr lang="en-US" sz="2000" err="1">
                <a:latin typeface="Verdana" panose="020B0604030504040204" pitchFamily="34" charset="0"/>
                <a:ea typeface="Verdana" panose="020B0604030504040204" pitchFamily="34" charset="0"/>
                <a:cs typeface="Futura Medium" panose="020B0602020204020303" pitchFamily="34" charset="-79"/>
              </a:rPr>
              <a:t>tugiteenused</a:t>
            </a:r>
            <a:endParaRPr lang="en-US" sz="2000">
              <a:latin typeface="Verdana" panose="020B0604030504040204" pitchFamily="34" charset="0"/>
              <a:ea typeface="Verdana" panose="020B0604030504040204" pitchFamily="34" charset="0"/>
              <a:cs typeface="Futura Medium" panose="020B0602020204020303" pitchFamily="34" charset="-79"/>
            </a:endParaRPr>
          </a:p>
          <a:p>
            <a:pPr marL="342900" indent="-342900" algn="just">
              <a:lnSpc>
                <a:spcPct val="150000"/>
              </a:lnSpc>
              <a:buBlip>
                <a:blip r:embed="rId11"/>
              </a:buBlip>
            </a:pPr>
            <a:r>
              <a:rPr lang="et-EE" sz="2000">
                <a:latin typeface="Verdana" panose="020B0604030504040204" pitchFamily="34" charset="0"/>
                <a:ea typeface="Verdana" panose="020B0604030504040204" pitchFamily="34" charset="0"/>
                <a:cs typeface="Futura Medium" panose="020B0602020204020303" pitchFamily="34" charset="-79"/>
              </a:rPr>
              <a:t>Õ</a:t>
            </a:r>
            <a:r>
              <a:rPr lang="en-US" sz="2000" err="1">
                <a:latin typeface="Verdana" panose="020B0604030504040204" pitchFamily="34" charset="0"/>
                <a:ea typeface="Verdana" panose="020B0604030504040204" pitchFamily="34" charset="0"/>
                <a:cs typeface="Futura Medium" panose="020B0602020204020303" pitchFamily="34" charset="-79"/>
              </a:rPr>
              <a:t>pilasko</a:t>
            </a:r>
            <a:r>
              <a:rPr lang="et-EE" sz="2000" err="1">
                <a:latin typeface="Verdana" panose="020B0604030504040204" pitchFamily="34" charset="0"/>
                <a:ea typeface="Verdana" panose="020B0604030504040204" pitchFamily="34" charset="0"/>
                <a:cs typeface="Futura Medium" panose="020B0602020204020303" pitchFamily="34" charset="-79"/>
              </a:rPr>
              <a:t>du</a:t>
            </a:r>
            <a:endParaRPr lang="et-EE" sz="2000">
              <a:latin typeface="Verdana" panose="020B0604030504040204" pitchFamily="34" charset="0"/>
              <a:ea typeface="Verdana" panose="020B0604030504040204" pitchFamily="34" charset="0"/>
              <a:cs typeface="Futura Medium" panose="020B0602020204020303" pitchFamily="34" charset="-79"/>
            </a:endParaRPr>
          </a:p>
          <a:p>
            <a:pPr marL="342900" indent="-342900" algn="just">
              <a:lnSpc>
                <a:spcPct val="150000"/>
              </a:lnSpc>
              <a:buBlip>
                <a:blip r:embed="rId11"/>
              </a:buBlip>
            </a:pPr>
            <a:r>
              <a:rPr lang="en-US" sz="2000" err="1">
                <a:latin typeface="Verdana" panose="020B0604030504040204" pitchFamily="34" charset="0"/>
                <a:ea typeface="Verdana" panose="020B0604030504040204" pitchFamily="34" charset="0"/>
                <a:cs typeface="Futura Medium" panose="020B0602020204020303" pitchFamily="34" charset="-79"/>
              </a:rPr>
              <a:t>Aktiivne</a:t>
            </a:r>
            <a:r>
              <a:rPr lang="en-US" sz="2000">
                <a:latin typeface="Verdana" panose="020B0604030504040204" pitchFamily="34" charset="0"/>
                <a:ea typeface="Verdana" panose="020B0604030504040204" pitchFamily="34" charset="0"/>
                <a:cs typeface="Futura Medium" panose="020B0602020204020303" pitchFamily="34" charset="-79"/>
              </a:rPr>
              <a:t> </a:t>
            </a:r>
            <a:r>
              <a:rPr lang="et-EE" sz="2000">
                <a:latin typeface="Verdana" panose="020B0604030504040204" pitchFamily="34" charset="0"/>
                <a:ea typeface="Verdana" panose="020B0604030504040204" pitchFamily="34" charset="0"/>
                <a:cs typeface="Futura Medium" panose="020B0602020204020303" pitchFamily="34" charset="-79"/>
              </a:rPr>
              <a:t>õpilasesindus</a:t>
            </a:r>
          </a:p>
          <a:p>
            <a:pPr marL="342900" indent="-342900" algn="just">
              <a:lnSpc>
                <a:spcPct val="150000"/>
              </a:lnSpc>
              <a:buBlip>
                <a:blip r:embed="rId11"/>
              </a:buBlip>
            </a:pPr>
            <a:r>
              <a:rPr lang="et-EE" sz="2000">
                <a:latin typeface="Verdana" panose="020B0604030504040204" pitchFamily="34" charset="0"/>
                <a:ea typeface="Verdana" panose="020B0604030504040204" pitchFamily="34" charset="0"/>
                <a:cs typeface="Futura Medium" panose="020B0602020204020303" pitchFamily="34" charset="-79"/>
              </a:rPr>
              <a:t>H</a:t>
            </a:r>
            <a:r>
              <a:rPr lang="en-US" sz="2000" err="1">
                <a:latin typeface="Verdana" panose="020B0604030504040204" pitchFamily="34" charset="0"/>
                <a:ea typeface="Verdana" panose="020B0604030504040204" pitchFamily="34" charset="0"/>
                <a:cs typeface="Futura Medium" panose="020B0602020204020303" pitchFamily="34" charset="-79"/>
              </a:rPr>
              <a:t>uvitegevused</a:t>
            </a:r>
            <a:endParaRPr lang="en-US" sz="2000">
              <a:latin typeface="Verdana" panose="020B0604030504040204" pitchFamily="34" charset="0"/>
              <a:ea typeface="Verdana" panose="020B0604030504040204" pitchFamily="34" charset="0"/>
              <a:cs typeface="Futura Medium" panose="020B0602020204020303" pitchFamily="34" charset="-79"/>
            </a:endParaRPr>
          </a:p>
          <a:p>
            <a:pPr>
              <a:lnSpc>
                <a:spcPts val="3219"/>
              </a:lnSpc>
            </a:pPr>
            <a:endParaRPr lang="en-US" sz="2000">
              <a:solidFill>
                <a:srgbClr val="1C1C1C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5" name="Picture 19" descr="A person in glasses working on a machine&#10;&#10;Description automatically generated">
            <a:extLst>
              <a:ext uri="{FF2B5EF4-FFF2-40B4-BE49-F238E27FC236}">
                <a16:creationId xmlns:a16="http://schemas.microsoft.com/office/drawing/2014/main" id="{FF7C0086-EC39-7ACE-A162-8EB220ADB813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2263" r="14060" b="22306"/>
          <a:stretch/>
        </p:blipFill>
        <p:spPr>
          <a:xfrm>
            <a:off x="7958296" y="2769935"/>
            <a:ext cx="8837858" cy="566154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327695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C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0" y="0"/>
            <a:ext cx="2769935" cy="2769935"/>
          </a:xfrm>
          <a:custGeom>
            <a:avLst/>
            <a:gdLst/>
            <a:ahLst/>
            <a:cxnLst/>
            <a:rect l="l" t="t" r="r" b="b"/>
            <a:pathLst>
              <a:path w="2769935" h="2769935">
                <a:moveTo>
                  <a:pt x="2769935" y="2769935"/>
                </a:moveTo>
                <a:lnTo>
                  <a:pt x="0" y="2769935"/>
                </a:lnTo>
                <a:lnTo>
                  <a:pt x="0" y="0"/>
                </a:lnTo>
                <a:lnTo>
                  <a:pt x="2769935" y="0"/>
                </a:lnTo>
                <a:lnTo>
                  <a:pt x="2769935" y="2769935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EE"/>
          </a:p>
        </p:txBody>
      </p:sp>
      <p:sp>
        <p:nvSpPr>
          <p:cNvPr id="3" name="Freeform 3"/>
          <p:cNvSpPr/>
          <p:nvPr/>
        </p:nvSpPr>
        <p:spPr>
          <a:xfrm>
            <a:off x="17576807" y="9589688"/>
            <a:ext cx="402724" cy="402724"/>
          </a:xfrm>
          <a:custGeom>
            <a:avLst/>
            <a:gdLst/>
            <a:ahLst/>
            <a:cxnLst/>
            <a:rect l="l" t="t" r="r" b="b"/>
            <a:pathLst>
              <a:path w="402724" h="402724">
                <a:moveTo>
                  <a:pt x="0" y="0"/>
                </a:moveTo>
                <a:lnTo>
                  <a:pt x="402725" y="0"/>
                </a:lnTo>
                <a:lnTo>
                  <a:pt x="402725" y="402724"/>
                </a:lnTo>
                <a:lnTo>
                  <a:pt x="0" y="40272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EE"/>
          </a:p>
        </p:txBody>
      </p:sp>
      <p:sp>
        <p:nvSpPr>
          <p:cNvPr id="4" name="Freeform 4"/>
          <p:cNvSpPr/>
          <p:nvPr/>
        </p:nvSpPr>
        <p:spPr>
          <a:xfrm>
            <a:off x="17071856" y="9589688"/>
            <a:ext cx="402724" cy="402724"/>
          </a:xfrm>
          <a:custGeom>
            <a:avLst/>
            <a:gdLst/>
            <a:ahLst/>
            <a:cxnLst/>
            <a:rect l="l" t="t" r="r" b="b"/>
            <a:pathLst>
              <a:path w="402724" h="402724">
                <a:moveTo>
                  <a:pt x="0" y="0"/>
                </a:moveTo>
                <a:lnTo>
                  <a:pt x="402724" y="0"/>
                </a:lnTo>
                <a:lnTo>
                  <a:pt x="402724" y="402724"/>
                </a:lnTo>
                <a:lnTo>
                  <a:pt x="0" y="40272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EE"/>
          </a:p>
        </p:txBody>
      </p:sp>
      <p:sp>
        <p:nvSpPr>
          <p:cNvPr id="6" name="Freeform 6"/>
          <p:cNvSpPr/>
          <p:nvPr/>
        </p:nvSpPr>
        <p:spPr>
          <a:xfrm>
            <a:off x="14544829" y="9358519"/>
            <a:ext cx="2358203" cy="728606"/>
          </a:xfrm>
          <a:custGeom>
            <a:avLst/>
            <a:gdLst/>
            <a:ahLst/>
            <a:cxnLst/>
            <a:rect l="l" t="t" r="r" b="b"/>
            <a:pathLst>
              <a:path w="2358203" h="728606">
                <a:moveTo>
                  <a:pt x="0" y="0"/>
                </a:moveTo>
                <a:lnTo>
                  <a:pt x="2358202" y="0"/>
                </a:lnTo>
                <a:lnTo>
                  <a:pt x="2358202" y="728606"/>
                </a:lnTo>
                <a:lnTo>
                  <a:pt x="0" y="72860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EE"/>
          </a:p>
        </p:txBody>
      </p:sp>
      <p:sp>
        <p:nvSpPr>
          <p:cNvPr id="7" name="Freeform 7"/>
          <p:cNvSpPr/>
          <p:nvPr/>
        </p:nvSpPr>
        <p:spPr>
          <a:xfrm flipV="1">
            <a:off x="15518065" y="0"/>
            <a:ext cx="2769935" cy="2769935"/>
          </a:xfrm>
          <a:custGeom>
            <a:avLst/>
            <a:gdLst/>
            <a:ahLst/>
            <a:cxnLst/>
            <a:rect l="l" t="t" r="r" b="b"/>
            <a:pathLst>
              <a:path w="2769935" h="2769935">
                <a:moveTo>
                  <a:pt x="0" y="2769935"/>
                </a:moveTo>
                <a:lnTo>
                  <a:pt x="2769935" y="2769935"/>
                </a:lnTo>
                <a:lnTo>
                  <a:pt x="2769935" y="0"/>
                </a:lnTo>
                <a:lnTo>
                  <a:pt x="0" y="0"/>
                </a:lnTo>
                <a:lnTo>
                  <a:pt x="0" y="2769935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EE"/>
          </a:p>
        </p:txBody>
      </p:sp>
      <p:sp>
        <p:nvSpPr>
          <p:cNvPr id="11" name="TextBox 11"/>
          <p:cNvSpPr txBox="1"/>
          <p:nvPr/>
        </p:nvSpPr>
        <p:spPr>
          <a:xfrm>
            <a:off x="498473" y="9638650"/>
            <a:ext cx="4190137" cy="304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400"/>
              </a:lnSpc>
            </a:pPr>
            <a:r>
              <a:rPr lang="en-US" sz="2000">
                <a:solidFill>
                  <a:srgbClr val="004020"/>
                </a:solidFill>
                <a:latin typeface="Montserrat Ultra-Bold"/>
              </a:rPr>
              <a:t>kutsehariduskeskus.ee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239001" y="1643632"/>
            <a:ext cx="7679602" cy="914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/>
            <a:r>
              <a:rPr lang="et-EE" sz="6000" b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Sa saad õppida</a:t>
            </a:r>
            <a:endParaRPr lang="en-US" sz="6000" b="1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17272105" y="8070135"/>
            <a:ext cx="707426" cy="14590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3999"/>
              </a:lnSpc>
            </a:pPr>
            <a:r>
              <a:rPr lang="en-US" sz="3200">
                <a:solidFill>
                  <a:srgbClr val="004020"/>
                </a:solidFill>
                <a:latin typeface="Montserrat Ultra-Bold"/>
              </a:rPr>
              <a:t>0</a:t>
            </a:r>
            <a:r>
              <a:rPr lang="et-EE" sz="3200">
                <a:solidFill>
                  <a:srgbClr val="004020"/>
                </a:solidFill>
                <a:latin typeface="Montserrat Ultra-Bold"/>
              </a:rPr>
              <a:t>6</a:t>
            </a:r>
            <a:endParaRPr lang="en-US" sz="3200">
              <a:solidFill>
                <a:srgbClr val="004020"/>
              </a:solidFill>
              <a:latin typeface="Montserrat Ultra-Bold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1239001" y="2980537"/>
            <a:ext cx="9021280" cy="8995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199"/>
              </a:lnSpc>
            </a:pPr>
            <a:r>
              <a:rPr lang="en-US" sz="2000" err="1">
                <a:latin typeface="Verdana" panose="020B0604030504040204" pitchFamily="34" charset="0"/>
                <a:ea typeface="Verdana" panose="020B0604030504040204" pitchFamily="34" charset="0"/>
                <a:cs typeface="Futura Medium" panose="020B0602020204020303" pitchFamily="34" charset="-79"/>
              </a:rPr>
              <a:t>Põhikooli</a:t>
            </a:r>
            <a:r>
              <a:rPr lang="en-US" sz="2000">
                <a:latin typeface="Verdana" panose="020B0604030504040204" pitchFamily="34" charset="0"/>
                <a:ea typeface="Verdana" panose="020B0604030504040204" pitchFamily="34" charset="0"/>
                <a:cs typeface="Futura Medium" panose="020B0602020204020303" pitchFamily="34" charset="-79"/>
              </a:rPr>
              <a:t>/</a:t>
            </a:r>
            <a:r>
              <a:rPr lang="en-US" sz="2000" err="1">
                <a:latin typeface="Verdana" panose="020B0604030504040204" pitchFamily="34" charset="0"/>
                <a:ea typeface="Verdana" panose="020B0604030504040204" pitchFamily="34" charset="0"/>
                <a:cs typeface="Futura Medium" panose="020B0602020204020303" pitchFamily="34" charset="-79"/>
              </a:rPr>
              <a:t>keskhariduse</a:t>
            </a:r>
            <a:r>
              <a:rPr lang="en-US" sz="2000">
                <a:latin typeface="Verdana" panose="020B0604030504040204" pitchFamily="34" charset="0"/>
                <a:ea typeface="Verdana" panose="020B0604030504040204" pitchFamily="34" charset="0"/>
                <a:cs typeface="Futura Medium" panose="020B0602020204020303" pitchFamily="34" charset="-79"/>
              </a:rPr>
              <a:t> </a:t>
            </a:r>
            <a:r>
              <a:rPr lang="en-US" sz="2000" err="1">
                <a:latin typeface="Verdana" panose="020B0604030504040204" pitchFamily="34" charset="0"/>
                <a:ea typeface="Verdana" panose="020B0604030504040204" pitchFamily="34" charset="0"/>
                <a:cs typeface="Futura Medium" panose="020B0602020204020303" pitchFamily="34" charset="-79"/>
              </a:rPr>
              <a:t>baasil</a:t>
            </a:r>
            <a:r>
              <a:rPr lang="en-US" sz="2000">
                <a:latin typeface="Verdana" panose="020B0604030504040204" pitchFamily="34" charset="0"/>
                <a:ea typeface="Verdana" panose="020B0604030504040204" pitchFamily="34" charset="0"/>
                <a:cs typeface="Futura Medium" panose="020B0602020204020303" pitchFamily="34" charset="-79"/>
              </a:rPr>
              <a:t> </a:t>
            </a:r>
            <a:r>
              <a:rPr lang="en-US" sz="2000" err="1">
                <a:latin typeface="Verdana" panose="020B0604030504040204" pitchFamily="34" charset="0"/>
                <a:ea typeface="Verdana" panose="020B0604030504040204" pitchFamily="34" charset="0"/>
                <a:cs typeface="Futura Medium" panose="020B0602020204020303" pitchFamily="34" charset="-79"/>
              </a:rPr>
              <a:t>või</a:t>
            </a:r>
            <a:r>
              <a:rPr lang="en-US" sz="2000">
                <a:latin typeface="Verdana" panose="020B0604030504040204" pitchFamily="34" charset="0"/>
                <a:ea typeface="Verdana" panose="020B0604030504040204" pitchFamily="34" charset="0"/>
                <a:cs typeface="Futura Medium" panose="020B0602020204020303" pitchFamily="34" charset="-79"/>
              </a:rPr>
              <a:t> </a:t>
            </a:r>
            <a:r>
              <a:rPr lang="en-US" sz="2000" err="1">
                <a:latin typeface="Verdana" panose="020B0604030504040204" pitchFamily="34" charset="0"/>
                <a:ea typeface="Verdana" panose="020B0604030504040204" pitchFamily="34" charset="0"/>
                <a:cs typeface="Futura Medium" panose="020B0602020204020303" pitchFamily="34" charset="-79"/>
              </a:rPr>
              <a:t>omandada</a:t>
            </a:r>
            <a:r>
              <a:rPr lang="en-US" sz="2000">
                <a:latin typeface="Verdana" panose="020B0604030504040204" pitchFamily="34" charset="0"/>
                <a:ea typeface="Verdana" panose="020B0604030504040204" pitchFamily="34" charset="0"/>
                <a:cs typeface="Futura Medium" panose="020B0602020204020303" pitchFamily="34" charset="-79"/>
              </a:rPr>
              <a:t> </a:t>
            </a:r>
            <a:r>
              <a:rPr lang="en-US" sz="2000" err="1">
                <a:latin typeface="Verdana" panose="020B0604030504040204" pitchFamily="34" charset="0"/>
                <a:ea typeface="Verdana" panose="020B0604030504040204" pitchFamily="34" charset="0"/>
                <a:cs typeface="Futura Medium" panose="020B0602020204020303" pitchFamily="34" charset="-79"/>
              </a:rPr>
              <a:t>eriala</a:t>
            </a:r>
            <a:r>
              <a:rPr lang="en-US" sz="2000">
                <a:latin typeface="Verdana" panose="020B0604030504040204" pitchFamily="34" charset="0"/>
                <a:ea typeface="Verdana" panose="020B0604030504040204" pitchFamily="34" charset="0"/>
                <a:cs typeface="Futura Medium" panose="020B0602020204020303" pitchFamily="34" charset="-79"/>
              </a:rPr>
              <a:t> </a:t>
            </a:r>
            <a:r>
              <a:rPr lang="en-US" sz="2000" err="1">
                <a:latin typeface="Verdana" panose="020B0604030504040204" pitchFamily="34" charset="0"/>
                <a:ea typeface="Verdana" panose="020B0604030504040204" pitchFamily="34" charset="0"/>
                <a:cs typeface="Futura Medium" panose="020B0602020204020303" pitchFamily="34" charset="-79"/>
              </a:rPr>
              <a:t>kutseõppe</a:t>
            </a:r>
            <a:r>
              <a:rPr lang="en-US" sz="2000">
                <a:latin typeface="Verdana" panose="020B0604030504040204" pitchFamily="34" charset="0"/>
                <a:ea typeface="Verdana" panose="020B0604030504040204" pitchFamily="34" charset="0"/>
                <a:cs typeface="Futura Medium" panose="020B0602020204020303" pitchFamily="34" charset="-79"/>
              </a:rPr>
              <a:t> </a:t>
            </a:r>
            <a:r>
              <a:rPr lang="en-US" sz="2000" err="1">
                <a:latin typeface="Verdana" panose="020B0604030504040204" pitchFamily="34" charset="0"/>
                <a:ea typeface="Verdana" panose="020B0604030504040204" pitchFamily="34" charset="0"/>
                <a:cs typeface="Futura Medium" panose="020B0602020204020303" pitchFamily="34" charset="-79"/>
              </a:rPr>
              <a:t>baasil</a:t>
            </a:r>
            <a:r>
              <a:rPr lang="en-US" sz="2000">
                <a:latin typeface="Verdana" panose="020B0604030504040204" pitchFamily="34" charset="0"/>
                <a:ea typeface="Verdana" panose="020B0604030504040204" pitchFamily="34" charset="0"/>
                <a:cs typeface="Futura Medium" panose="020B0602020204020303" pitchFamily="34" charset="-79"/>
              </a:rPr>
              <a:t>.</a:t>
            </a:r>
          </a:p>
          <a:p>
            <a:pPr>
              <a:lnSpc>
                <a:spcPts val="3219"/>
              </a:lnSpc>
            </a:pPr>
            <a:endParaRPr lang="en-US" sz="2000">
              <a:solidFill>
                <a:srgbClr val="1C1C1C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5" name="Picture 15" descr="A person sitting at a desk with a computer&#10;&#10;Description automatically generated">
            <a:extLst>
              <a:ext uri="{FF2B5EF4-FFF2-40B4-BE49-F238E27FC236}">
                <a16:creationId xmlns:a16="http://schemas.microsoft.com/office/drawing/2014/main" id="{60C9F290-7BD2-DD68-E36C-36CEFFF2125B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10115" b="25745"/>
          <a:stretch/>
        </p:blipFill>
        <p:spPr>
          <a:xfrm>
            <a:off x="5498526" y="4090681"/>
            <a:ext cx="11404506" cy="431690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385567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C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0" y="0"/>
            <a:ext cx="2769935" cy="2769935"/>
          </a:xfrm>
          <a:custGeom>
            <a:avLst/>
            <a:gdLst/>
            <a:ahLst/>
            <a:cxnLst/>
            <a:rect l="l" t="t" r="r" b="b"/>
            <a:pathLst>
              <a:path w="2769935" h="2769935">
                <a:moveTo>
                  <a:pt x="2769935" y="2769935"/>
                </a:moveTo>
                <a:lnTo>
                  <a:pt x="0" y="2769935"/>
                </a:lnTo>
                <a:lnTo>
                  <a:pt x="0" y="0"/>
                </a:lnTo>
                <a:lnTo>
                  <a:pt x="2769935" y="0"/>
                </a:lnTo>
                <a:lnTo>
                  <a:pt x="2769935" y="2769935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EE"/>
          </a:p>
        </p:txBody>
      </p:sp>
      <p:sp>
        <p:nvSpPr>
          <p:cNvPr id="3" name="Freeform 3"/>
          <p:cNvSpPr/>
          <p:nvPr/>
        </p:nvSpPr>
        <p:spPr>
          <a:xfrm>
            <a:off x="17576807" y="9589688"/>
            <a:ext cx="402724" cy="402724"/>
          </a:xfrm>
          <a:custGeom>
            <a:avLst/>
            <a:gdLst/>
            <a:ahLst/>
            <a:cxnLst/>
            <a:rect l="l" t="t" r="r" b="b"/>
            <a:pathLst>
              <a:path w="402724" h="402724">
                <a:moveTo>
                  <a:pt x="0" y="0"/>
                </a:moveTo>
                <a:lnTo>
                  <a:pt x="402725" y="0"/>
                </a:lnTo>
                <a:lnTo>
                  <a:pt x="402725" y="402724"/>
                </a:lnTo>
                <a:lnTo>
                  <a:pt x="0" y="40272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EE"/>
          </a:p>
        </p:txBody>
      </p:sp>
      <p:sp>
        <p:nvSpPr>
          <p:cNvPr id="4" name="Freeform 4"/>
          <p:cNvSpPr/>
          <p:nvPr/>
        </p:nvSpPr>
        <p:spPr>
          <a:xfrm>
            <a:off x="17071856" y="9589688"/>
            <a:ext cx="402724" cy="402724"/>
          </a:xfrm>
          <a:custGeom>
            <a:avLst/>
            <a:gdLst/>
            <a:ahLst/>
            <a:cxnLst/>
            <a:rect l="l" t="t" r="r" b="b"/>
            <a:pathLst>
              <a:path w="402724" h="402724">
                <a:moveTo>
                  <a:pt x="0" y="0"/>
                </a:moveTo>
                <a:lnTo>
                  <a:pt x="402724" y="0"/>
                </a:lnTo>
                <a:lnTo>
                  <a:pt x="402724" y="402724"/>
                </a:lnTo>
                <a:lnTo>
                  <a:pt x="0" y="40272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EE"/>
          </a:p>
        </p:txBody>
      </p:sp>
      <p:sp>
        <p:nvSpPr>
          <p:cNvPr id="6" name="Freeform 6"/>
          <p:cNvSpPr/>
          <p:nvPr/>
        </p:nvSpPr>
        <p:spPr>
          <a:xfrm>
            <a:off x="14544829" y="9358519"/>
            <a:ext cx="2358203" cy="728606"/>
          </a:xfrm>
          <a:custGeom>
            <a:avLst/>
            <a:gdLst/>
            <a:ahLst/>
            <a:cxnLst/>
            <a:rect l="l" t="t" r="r" b="b"/>
            <a:pathLst>
              <a:path w="2358203" h="728606">
                <a:moveTo>
                  <a:pt x="0" y="0"/>
                </a:moveTo>
                <a:lnTo>
                  <a:pt x="2358202" y="0"/>
                </a:lnTo>
                <a:lnTo>
                  <a:pt x="2358202" y="728606"/>
                </a:lnTo>
                <a:lnTo>
                  <a:pt x="0" y="72860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EE"/>
          </a:p>
        </p:txBody>
      </p:sp>
      <p:sp>
        <p:nvSpPr>
          <p:cNvPr id="7" name="Freeform 7"/>
          <p:cNvSpPr/>
          <p:nvPr/>
        </p:nvSpPr>
        <p:spPr>
          <a:xfrm flipV="1">
            <a:off x="15518065" y="0"/>
            <a:ext cx="2769935" cy="2769935"/>
          </a:xfrm>
          <a:custGeom>
            <a:avLst/>
            <a:gdLst/>
            <a:ahLst/>
            <a:cxnLst/>
            <a:rect l="l" t="t" r="r" b="b"/>
            <a:pathLst>
              <a:path w="2769935" h="2769935">
                <a:moveTo>
                  <a:pt x="0" y="2769935"/>
                </a:moveTo>
                <a:lnTo>
                  <a:pt x="2769935" y="2769935"/>
                </a:lnTo>
                <a:lnTo>
                  <a:pt x="2769935" y="0"/>
                </a:lnTo>
                <a:lnTo>
                  <a:pt x="0" y="0"/>
                </a:lnTo>
                <a:lnTo>
                  <a:pt x="0" y="2769935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EE"/>
          </a:p>
        </p:txBody>
      </p:sp>
      <p:sp>
        <p:nvSpPr>
          <p:cNvPr id="11" name="TextBox 11"/>
          <p:cNvSpPr txBox="1"/>
          <p:nvPr/>
        </p:nvSpPr>
        <p:spPr>
          <a:xfrm>
            <a:off x="498473" y="9638650"/>
            <a:ext cx="4190137" cy="304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400"/>
              </a:lnSpc>
            </a:pPr>
            <a:r>
              <a:rPr lang="en-US" sz="2000">
                <a:solidFill>
                  <a:srgbClr val="004020"/>
                </a:solidFill>
                <a:latin typeface="Montserrat Ultra-Bold"/>
              </a:rPr>
              <a:t>kutsehariduskeskus.ee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239001" y="1643632"/>
            <a:ext cx="7679602" cy="914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/>
            <a:r>
              <a:rPr lang="et-EE" sz="6000" b="1">
                <a:latin typeface="Verdana"/>
                <a:ea typeface="Verdana"/>
                <a:cs typeface="Times New Roman"/>
              </a:rPr>
              <a:t>Erialad</a:t>
            </a:r>
            <a:endParaRPr lang="et-EE" sz="6000" b="1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17272105" y="8070135"/>
            <a:ext cx="707426" cy="14590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3999"/>
              </a:lnSpc>
            </a:pPr>
            <a:r>
              <a:rPr lang="en-US" sz="3200">
                <a:solidFill>
                  <a:srgbClr val="004020"/>
                </a:solidFill>
                <a:latin typeface="Montserrat Ultra-Bold"/>
              </a:rPr>
              <a:t>0</a:t>
            </a:r>
            <a:r>
              <a:rPr lang="et-EE" sz="3200">
                <a:solidFill>
                  <a:srgbClr val="004020"/>
                </a:solidFill>
                <a:latin typeface="Montserrat Ultra-Bold"/>
              </a:rPr>
              <a:t>7</a:t>
            </a:r>
            <a:endParaRPr lang="en-US" sz="3200">
              <a:solidFill>
                <a:srgbClr val="004020"/>
              </a:solidFill>
              <a:latin typeface="Montserrat Ultra-Bold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257D9A4-5941-EF27-4230-255A59123898}"/>
              </a:ext>
            </a:extLst>
          </p:cNvPr>
          <p:cNvSpPr txBox="1"/>
          <p:nvPr/>
        </p:nvSpPr>
        <p:spPr>
          <a:xfrm>
            <a:off x="10946065" y="3436818"/>
            <a:ext cx="914400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Blip>
                <a:blip r:embed="rId11"/>
              </a:buBlip>
            </a:pPr>
            <a:r>
              <a:rPr lang="fi-FI" sz="2000" err="1">
                <a:latin typeface="Verdana" panose="020B0604030504040204" pitchFamily="34" charset="0"/>
                <a:ea typeface="Verdana" panose="020B0604030504040204" pitchFamily="34" charset="0"/>
              </a:rPr>
              <a:t>Tehnika</a:t>
            </a:r>
            <a:r>
              <a:rPr lang="fi-FI" sz="2000">
                <a:latin typeface="Verdana" panose="020B0604030504040204" pitchFamily="34" charset="0"/>
                <a:ea typeface="Verdana" panose="020B0604030504040204" pitchFamily="34" charset="0"/>
              </a:rPr>
              <a:t> ja </a:t>
            </a:r>
            <a:r>
              <a:rPr lang="fi-FI" sz="2000" err="1">
                <a:latin typeface="Verdana" panose="020B0604030504040204" pitchFamily="34" charset="0"/>
                <a:ea typeface="Verdana" panose="020B0604030504040204" pitchFamily="34" charset="0"/>
              </a:rPr>
              <a:t>Tehnoloogia</a:t>
            </a:r>
            <a:r>
              <a:rPr lang="fi-FI" sz="200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</a:p>
          <a:p>
            <a:endParaRPr lang="fi-FI" sz="200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42900" indent="-342900">
              <a:buBlip>
                <a:blip r:embed="rId11"/>
              </a:buBlip>
            </a:pPr>
            <a:r>
              <a:rPr lang="fi-FI" sz="2000" err="1">
                <a:latin typeface="Verdana" panose="020B0604030504040204" pitchFamily="34" charset="0"/>
                <a:ea typeface="Verdana" panose="020B0604030504040204" pitchFamily="34" charset="0"/>
              </a:rPr>
              <a:t>Majandus</a:t>
            </a:r>
            <a:r>
              <a:rPr lang="fi-FI" sz="2000">
                <a:latin typeface="Verdana" panose="020B0604030504040204" pitchFamily="34" charset="0"/>
                <a:ea typeface="Verdana" panose="020B0604030504040204" pitchFamily="34" charset="0"/>
              </a:rPr>
              <a:t> ja IT</a:t>
            </a:r>
          </a:p>
          <a:p>
            <a:pPr marL="342900" indent="-342900">
              <a:buBlip>
                <a:blip r:embed="rId11"/>
              </a:buBlip>
            </a:pPr>
            <a:endParaRPr lang="fi-FI" sz="200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42900" indent="-342900">
              <a:buBlip>
                <a:blip r:embed="rId11"/>
              </a:buBlip>
            </a:pPr>
            <a:r>
              <a:rPr lang="fi-FI" sz="2000" err="1">
                <a:latin typeface="Verdana" panose="020B0604030504040204" pitchFamily="34" charset="0"/>
                <a:ea typeface="Verdana" panose="020B0604030504040204" pitchFamily="34" charset="0"/>
              </a:rPr>
              <a:t>Teenindus</a:t>
            </a:r>
            <a:endParaRPr lang="fi-FI" sz="200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0" name="TextBox 24">
            <a:extLst>
              <a:ext uri="{FF2B5EF4-FFF2-40B4-BE49-F238E27FC236}">
                <a16:creationId xmlns:a16="http://schemas.microsoft.com/office/drawing/2014/main" id="{8BD0C2B3-74FB-C55E-0B9A-BE901002233D}"/>
              </a:ext>
            </a:extLst>
          </p:cNvPr>
          <p:cNvSpPr txBox="1"/>
          <p:nvPr/>
        </p:nvSpPr>
        <p:spPr>
          <a:xfrm>
            <a:off x="10946065" y="5949970"/>
            <a:ext cx="6039726" cy="17843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err="1">
                <a:latin typeface="Verdana" panose="020B0604030504040204" pitchFamily="34" charset="0"/>
                <a:ea typeface="Verdana" panose="020B0604030504040204" pitchFamily="34" charset="0"/>
                <a:cs typeface="Futura Medium" panose="020B0602020204020303" pitchFamily="34" charset="-79"/>
              </a:rPr>
              <a:t>Õppekavad</a:t>
            </a:r>
            <a:r>
              <a:rPr lang="en-US" sz="2000">
                <a:latin typeface="Verdana" panose="020B0604030504040204" pitchFamily="34" charset="0"/>
                <a:ea typeface="Verdana" panose="020B0604030504040204" pitchFamily="34" charset="0"/>
                <a:cs typeface="Futura Medium" panose="020B0602020204020303" pitchFamily="34" charset="-79"/>
              </a:rPr>
              <a:t> on </a:t>
            </a:r>
            <a:r>
              <a:rPr lang="en-US" sz="2000" err="1">
                <a:latin typeface="Verdana" panose="020B0604030504040204" pitchFamily="34" charset="0"/>
                <a:ea typeface="Verdana" panose="020B0604030504040204" pitchFamily="34" charset="0"/>
                <a:cs typeface="Futura Medium" panose="020B0602020204020303" pitchFamily="34" charset="-79"/>
              </a:rPr>
              <a:t>saadaval</a:t>
            </a:r>
            <a:r>
              <a:rPr lang="en-US" sz="2000">
                <a:latin typeface="Verdana" panose="020B0604030504040204" pitchFamily="34" charset="0"/>
                <a:ea typeface="Verdana" panose="020B0604030504040204" pitchFamily="34" charset="0"/>
                <a:cs typeface="Futura Medium" panose="020B0602020204020303" pitchFamily="34" charset="-79"/>
              </a:rPr>
              <a:t> </a:t>
            </a:r>
            <a:r>
              <a:rPr lang="en-US" sz="2000" err="1">
                <a:latin typeface="Verdana" panose="020B0604030504040204" pitchFamily="34" charset="0"/>
                <a:ea typeface="Verdana" panose="020B0604030504040204" pitchFamily="34" charset="0"/>
                <a:cs typeface="Futura Medium" panose="020B0602020204020303" pitchFamily="34" charset="-79"/>
              </a:rPr>
              <a:t>nii</a:t>
            </a:r>
            <a:r>
              <a:rPr lang="en-US" sz="2000">
                <a:latin typeface="Verdana" panose="020B0604030504040204" pitchFamily="34" charset="0"/>
                <a:ea typeface="Verdana" panose="020B0604030504040204" pitchFamily="34" charset="0"/>
                <a:cs typeface="Futura Medium" panose="020B0602020204020303" pitchFamily="34" charset="-79"/>
              </a:rPr>
              <a:t> </a:t>
            </a:r>
            <a:r>
              <a:rPr lang="en-US" sz="2000" err="1">
                <a:latin typeface="Verdana" panose="020B0604030504040204" pitchFamily="34" charset="0"/>
                <a:ea typeface="Verdana" panose="020B0604030504040204" pitchFamily="34" charset="0"/>
                <a:cs typeface="Futura Medium" panose="020B0602020204020303" pitchFamily="34" charset="-79"/>
              </a:rPr>
              <a:t>koolipõhise</a:t>
            </a:r>
            <a:r>
              <a:rPr lang="en-US" sz="2000">
                <a:latin typeface="Verdana" panose="020B0604030504040204" pitchFamily="34" charset="0"/>
                <a:ea typeface="Verdana" panose="020B0604030504040204" pitchFamily="34" charset="0"/>
                <a:cs typeface="Futura Medium" panose="020B0602020204020303" pitchFamily="34" charset="-79"/>
              </a:rPr>
              <a:t> </a:t>
            </a:r>
            <a:r>
              <a:rPr lang="en-US" sz="2000" err="1">
                <a:latin typeface="Verdana" panose="020B0604030504040204" pitchFamily="34" charset="0"/>
                <a:ea typeface="Verdana" panose="020B0604030504040204" pitchFamily="34" charset="0"/>
                <a:cs typeface="Futura Medium" panose="020B0602020204020303" pitchFamily="34" charset="-79"/>
              </a:rPr>
              <a:t>õppe</a:t>
            </a:r>
            <a:r>
              <a:rPr lang="en-US" sz="2000">
                <a:latin typeface="Verdana" panose="020B0604030504040204" pitchFamily="34" charset="0"/>
                <a:ea typeface="Verdana" panose="020B0604030504040204" pitchFamily="34" charset="0"/>
                <a:cs typeface="Futura Medium" panose="020B0602020204020303" pitchFamily="34" charset="-79"/>
              </a:rPr>
              <a:t> </a:t>
            </a:r>
            <a:r>
              <a:rPr lang="en-US" sz="2000" err="1">
                <a:latin typeface="Verdana" panose="020B0604030504040204" pitchFamily="34" charset="0"/>
                <a:ea typeface="Verdana" panose="020B0604030504040204" pitchFamily="34" charset="0"/>
                <a:cs typeface="Futura Medium" panose="020B0602020204020303" pitchFamily="34" charset="-79"/>
              </a:rPr>
              <a:t>kui</a:t>
            </a:r>
            <a:r>
              <a:rPr lang="en-US" sz="2000">
                <a:latin typeface="Verdana" panose="020B0604030504040204" pitchFamily="34" charset="0"/>
                <a:ea typeface="Verdana" panose="020B0604030504040204" pitchFamily="34" charset="0"/>
                <a:cs typeface="Futura Medium" panose="020B0602020204020303" pitchFamily="34" charset="-79"/>
              </a:rPr>
              <a:t> ka </a:t>
            </a:r>
            <a:r>
              <a:rPr lang="en-US" sz="2000" err="1">
                <a:latin typeface="Verdana" panose="020B0604030504040204" pitchFamily="34" charset="0"/>
                <a:ea typeface="Verdana" panose="020B0604030504040204" pitchFamily="34" charset="0"/>
                <a:cs typeface="Futura Medium" panose="020B0602020204020303" pitchFamily="34" charset="-79"/>
              </a:rPr>
              <a:t>tööalase</a:t>
            </a:r>
            <a:r>
              <a:rPr lang="en-US" sz="2000">
                <a:latin typeface="Verdana" panose="020B0604030504040204" pitchFamily="34" charset="0"/>
                <a:ea typeface="Verdana" panose="020B0604030504040204" pitchFamily="34" charset="0"/>
                <a:cs typeface="Futura Medium" panose="020B0602020204020303" pitchFamily="34" charset="-79"/>
              </a:rPr>
              <a:t> </a:t>
            </a:r>
            <a:r>
              <a:rPr lang="en-US" sz="2000" err="1">
                <a:latin typeface="Verdana" panose="020B0604030504040204" pitchFamily="34" charset="0"/>
                <a:ea typeface="Verdana" panose="020B0604030504040204" pitchFamily="34" charset="0"/>
                <a:cs typeface="Futura Medium" panose="020B0602020204020303" pitchFamily="34" charset="-79"/>
              </a:rPr>
              <a:t>õppekavade</a:t>
            </a:r>
            <a:r>
              <a:rPr lang="en-US" sz="2000">
                <a:latin typeface="Verdana" panose="020B0604030504040204" pitchFamily="34" charset="0"/>
                <a:ea typeface="Verdana" panose="020B0604030504040204" pitchFamily="34" charset="0"/>
                <a:cs typeface="Futura Medium" panose="020B0602020204020303" pitchFamily="34" charset="-79"/>
              </a:rPr>
              <a:t> </a:t>
            </a:r>
            <a:r>
              <a:rPr lang="en-US" sz="2000" err="1">
                <a:latin typeface="Verdana" panose="020B0604030504040204" pitchFamily="34" charset="0"/>
                <a:ea typeface="Verdana" panose="020B0604030504040204" pitchFamily="34" charset="0"/>
                <a:cs typeface="Futura Medium" panose="020B0602020204020303" pitchFamily="34" charset="-79"/>
              </a:rPr>
              <a:t>raames</a:t>
            </a:r>
            <a:r>
              <a:rPr lang="en-US" sz="2000">
                <a:latin typeface="Verdana" panose="020B0604030504040204" pitchFamily="34" charset="0"/>
                <a:ea typeface="Verdana" panose="020B0604030504040204" pitchFamily="34" charset="0"/>
                <a:cs typeface="Futura Medium" panose="020B0602020204020303" pitchFamily="34" charset="-79"/>
              </a:rPr>
              <a:t>, </a:t>
            </a:r>
            <a:r>
              <a:rPr lang="en-US" sz="2000" err="1">
                <a:latin typeface="Verdana" panose="020B0604030504040204" pitchFamily="34" charset="0"/>
                <a:ea typeface="Verdana" panose="020B0604030504040204" pitchFamily="34" charset="0"/>
                <a:cs typeface="Futura Medium" panose="020B0602020204020303" pitchFamily="34" charset="-79"/>
              </a:rPr>
              <a:t>nii</a:t>
            </a:r>
            <a:r>
              <a:rPr lang="en-US" sz="2000">
                <a:latin typeface="Verdana" panose="020B0604030504040204" pitchFamily="34" charset="0"/>
                <a:ea typeface="Verdana" panose="020B0604030504040204" pitchFamily="34" charset="0"/>
                <a:cs typeface="Futura Medium" panose="020B0602020204020303" pitchFamily="34" charset="-79"/>
              </a:rPr>
              <a:t> </a:t>
            </a:r>
            <a:r>
              <a:rPr lang="en-US" sz="2000" err="1">
                <a:latin typeface="Verdana" panose="020B0604030504040204" pitchFamily="34" charset="0"/>
                <a:ea typeface="Verdana" panose="020B0604030504040204" pitchFamily="34" charset="0"/>
                <a:cs typeface="Futura Medium" panose="020B0602020204020303" pitchFamily="34" charset="-79"/>
              </a:rPr>
              <a:t>päevase</a:t>
            </a:r>
            <a:r>
              <a:rPr lang="en-US" sz="2000">
                <a:latin typeface="Verdana" panose="020B0604030504040204" pitchFamily="34" charset="0"/>
                <a:ea typeface="Verdana" panose="020B0604030504040204" pitchFamily="34" charset="0"/>
                <a:cs typeface="Futura Medium" panose="020B0602020204020303" pitchFamily="34" charset="-79"/>
              </a:rPr>
              <a:t> </a:t>
            </a:r>
            <a:r>
              <a:rPr lang="en-US" sz="2000" err="1">
                <a:latin typeface="Verdana" panose="020B0604030504040204" pitchFamily="34" charset="0"/>
                <a:ea typeface="Verdana" panose="020B0604030504040204" pitchFamily="34" charset="0"/>
                <a:cs typeface="Futura Medium" panose="020B0602020204020303" pitchFamily="34" charset="-79"/>
              </a:rPr>
              <a:t>kui</a:t>
            </a:r>
            <a:r>
              <a:rPr lang="en-US" sz="2000">
                <a:latin typeface="Verdana" panose="020B0604030504040204" pitchFamily="34" charset="0"/>
                <a:ea typeface="Verdana" panose="020B0604030504040204" pitchFamily="34" charset="0"/>
                <a:cs typeface="Futura Medium" panose="020B0602020204020303" pitchFamily="34" charset="-79"/>
              </a:rPr>
              <a:t> ka </a:t>
            </a:r>
            <a:r>
              <a:rPr lang="en-US" sz="2000" err="1">
                <a:latin typeface="Verdana" panose="020B0604030504040204" pitchFamily="34" charset="0"/>
                <a:ea typeface="Verdana" panose="020B0604030504040204" pitchFamily="34" charset="0"/>
                <a:cs typeface="Futura Medium" panose="020B0602020204020303" pitchFamily="34" charset="-79"/>
              </a:rPr>
              <a:t>õhtuse</a:t>
            </a:r>
            <a:r>
              <a:rPr lang="en-US" sz="2000">
                <a:latin typeface="Verdana" panose="020B0604030504040204" pitchFamily="34" charset="0"/>
                <a:ea typeface="Verdana" panose="020B0604030504040204" pitchFamily="34" charset="0"/>
                <a:cs typeface="Futura Medium" panose="020B0602020204020303" pitchFamily="34" charset="-79"/>
              </a:rPr>
              <a:t> </a:t>
            </a:r>
            <a:r>
              <a:rPr lang="en-US" sz="2000" err="1">
                <a:latin typeface="Verdana" panose="020B0604030504040204" pitchFamily="34" charset="0"/>
                <a:ea typeface="Verdana" panose="020B0604030504040204" pitchFamily="34" charset="0"/>
                <a:cs typeface="Futura Medium" panose="020B0602020204020303" pitchFamily="34" charset="-79"/>
              </a:rPr>
              <a:t>õppe</a:t>
            </a:r>
            <a:r>
              <a:rPr lang="en-US" sz="2000">
                <a:latin typeface="Verdana" panose="020B0604030504040204" pitchFamily="34" charset="0"/>
                <a:ea typeface="Verdana" panose="020B0604030504040204" pitchFamily="34" charset="0"/>
                <a:cs typeface="Futura Medium" panose="020B0602020204020303" pitchFamily="34" charset="-79"/>
              </a:rPr>
              <a:t> </a:t>
            </a:r>
            <a:r>
              <a:rPr lang="en-US" sz="2000" err="1">
                <a:latin typeface="Verdana" panose="020B0604030504040204" pitchFamily="34" charset="0"/>
                <a:ea typeface="Verdana" panose="020B0604030504040204" pitchFamily="34" charset="0"/>
                <a:cs typeface="Futura Medium" panose="020B0602020204020303" pitchFamily="34" charset="-79"/>
              </a:rPr>
              <a:t>vormis</a:t>
            </a:r>
            <a:r>
              <a:rPr lang="en-US" sz="2000">
                <a:latin typeface="Verdana" panose="020B0604030504040204" pitchFamily="34" charset="0"/>
                <a:ea typeface="Verdana" panose="020B0604030504040204" pitchFamily="34" charset="0"/>
                <a:cs typeface="Futura Medium" panose="020B0602020204020303" pitchFamily="34" charset="-79"/>
              </a:rPr>
              <a:t>. </a:t>
            </a:r>
            <a:endParaRPr lang="et-EE" sz="2000">
              <a:latin typeface="Verdana" panose="020B0604030504040204" pitchFamily="34" charset="0"/>
              <a:ea typeface="Verdana" panose="020B0604030504040204" pitchFamily="34" charset="0"/>
              <a:cs typeface="Futura Medium" panose="020B0602020204020303" pitchFamily="34" charset="-79"/>
            </a:endParaRPr>
          </a:p>
          <a:p>
            <a:pPr>
              <a:lnSpc>
                <a:spcPct val="150000"/>
              </a:lnSpc>
            </a:pPr>
            <a:r>
              <a:rPr lang="en-US" sz="2000" err="1">
                <a:latin typeface="Verdana" panose="020B0604030504040204" pitchFamily="34" charset="0"/>
                <a:ea typeface="Verdana" panose="020B0604030504040204" pitchFamily="34" charset="0"/>
                <a:cs typeface="Futura Medium" panose="020B0602020204020303" pitchFamily="34" charset="-79"/>
              </a:rPr>
              <a:t>Õppekeelteks</a:t>
            </a:r>
            <a:r>
              <a:rPr lang="en-US" sz="2000">
                <a:latin typeface="Verdana" panose="020B0604030504040204" pitchFamily="34" charset="0"/>
                <a:ea typeface="Verdana" panose="020B0604030504040204" pitchFamily="34" charset="0"/>
                <a:cs typeface="Futura Medium" panose="020B0602020204020303" pitchFamily="34" charset="-79"/>
              </a:rPr>
              <a:t> on </a:t>
            </a:r>
            <a:r>
              <a:rPr lang="et-EE" sz="2000">
                <a:latin typeface="Verdana" panose="020B0604030504040204" pitchFamily="34" charset="0"/>
                <a:ea typeface="Verdana" panose="020B0604030504040204" pitchFamily="34" charset="0"/>
                <a:cs typeface="Futura Medium" panose="020B0602020204020303" pitchFamily="34" charset="-79"/>
              </a:rPr>
              <a:t>nii </a:t>
            </a:r>
            <a:r>
              <a:rPr lang="en-US" sz="2000" err="1">
                <a:latin typeface="Verdana" panose="020B0604030504040204" pitchFamily="34" charset="0"/>
                <a:ea typeface="Verdana" panose="020B0604030504040204" pitchFamily="34" charset="0"/>
                <a:cs typeface="Futura Medium" panose="020B0602020204020303" pitchFamily="34" charset="-79"/>
              </a:rPr>
              <a:t>eesti</a:t>
            </a:r>
            <a:r>
              <a:rPr lang="en-US" sz="2000">
                <a:latin typeface="Verdana" panose="020B0604030504040204" pitchFamily="34" charset="0"/>
                <a:ea typeface="Verdana" panose="020B0604030504040204" pitchFamily="34" charset="0"/>
                <a:cs typeface="Futura Medium" panose="020B0602020204020303" pitchFamily="34" charset="-79"/>
              </a:rPr>
              <a:t> kui </a:t>
            </a:r>
            <a:r>
              <a:rPr lang="en-US" sz="2000" err="1">
                <a:latin typeface="Verdana" panose="020B0604030504040204" pitchFamily="34" charset="0"/>
                <a:ea typeface="Verdana" panose="020B0604030504040204" pitchFamily="34" charset="0"/>
                <a:cs typeface="Futura Medium" panose="020B0602020204020303" pitchFamily="34" charset="-79"/>
              </a:rPr>
              <a:t>vene</a:t>
            </a:r>
            <a:r>
              <a:rPr lang="en-US" sz="2000">
                <a:latin typeface="Verdana" panose="020B0604030504040204" pitchFamily="34" charset="0"/>
                <a:ea typeface="Verdana" panose="020B0604030504040204" pitchFamily="34" charset="0"/>
                <a:cs typeface="Futura Medium" panose="020B0602020204020303" pitchFamily="34" charset="-79"/>
              </a:rPr>
              <a:t> keel.</a:t>
            </a:r>
          </a:p>
        </p:txBody>
      </p:sp>
      <p:pic>
        <p:nvPicPr>
          <p:cNvPr id="15" name="Picture 14" descr="A person standing in a factory&#10;&#10;Description automatically generated">
            <a:extLst>
              <a:ext uri="{FF2B5EF4-FFF2-40B4-BE49-F238E27FC236}">
                <a16:creationId xmlns:a16="http://schemas.microsoft.com/office/drawing/2014/main" id="{C58DCA21-A9CB-2420-09F0-C722A2D4CDB3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3380" t="6188" r="3449" b="6191"/>
          <a:stretch/>
        </p:blipFill>
        <p:spPr>
          <a:xfrm>
            <a:off x="1302209" y="3041239"/>
            <a:ext cx="8620563" cy="56021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5022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C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0" y="0"/>
            <a:ext cx="2769935" cy="2769935"/>
          </a:xfrm>
          <a:custGeom>
            <a:avLst/>
            <a:gdLst/>
            <a:ahLst/>
            <a:cxnLst/>
            <a:rect l="l" t="t" r="r" b="b"/>
            <a:pathLst>
              <a:path w="2769935" h="2769935">
                <a:moveTo>
                  <a:pt x="2769935" y="2769935"/>
                </a:moveTo>
                <a:lnTo>
                  <a:pt x="0" y="2769935"/>
                </a:lnTo>
                <a:lnTo>
                  <a:pt x="0" y="0"/>
                </a:lnTo>
                <a:lnTo>
                  <a:pt x="2769935" y="0"/>
                </a:lnTo>
                <a:lnTo>
                  <a:pt x="2769935" y="2769935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EE"/>
          </a:p>
        </p:txBody>
      </p:sp>
      <p:sp>
        <p:nvSpPr>
          <p:cNvPr id="3" name="Freeform 3"/>
          <p:cNvSpPr/>
          <p:nvPr/>
        </p:nvSpPr>
        <p:spPr>
          <a:xfrm>
            <a:off x="17576807" y="9589688"/>
            <a:ext cx="402724" cy="402724"/>
          </a:xfrm>
          <a:custGeom>
            <a:avLst/>
            <a:gdLst/>
            <a:ahLst/>
            <a:cxnLst/>
            <a:rect l="l" t="t" r="r" b="b"/>
            <a:pathLst>
              <a:path w="402724" h="402724">
                <a:moveTo>
                  <a:pt x="0" y="0"/>
                </a:moveTo>
                <a:lnTo>
                  <a:pt x="402725" y="0"/>
                </a:lnTo>
                <a:lnTo>
                  <a:pt x="402725" y="402724"/>
                </a:lnTo>
                <a:lnTo>
                  <a:pt x="0" y="40272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EE"/>
          </a:p>
        </p:txBody>
      </p:sp>
      <p:sp>
        <p:nvSpPr>
          <p:cNvPr id="4" name="Freeform 4"/>
          <p:cNvSpPr/>
          <p:nvPr/>
        </p:nvSpPr>
        <p:spPr>
          <a:xfrm>
            <a:off x="17071856" y="9589688"/>
            <a:ext cx="402724" cy="402724"/>
          </a:xfrm>
          <a:custGeom>
            <a:avLst/>
            <a:gdLst/>
            <a:ahLst/>
            <a:cxnLst/>
            <a:rect l="l" t="t" r="r" b="b"/>
            <a:pathLst>
              <a:path w="402724" h="402724">
                <a:moveTo>
                  <a:pt x="0" y="0"/>
                </a:moveTo>
                <a:lnTo>
                  <a:pt x="402724" y="0"/>
                </a:lnTo>
                <a:lnTo>
                  <a:pt x="402724" y="402724"/>
                </a:lnTo>
                <a:lnTo>
                  <a:pt x="0" y="40272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EE"/>
          </a:p>
        </p:txBody>
      </p:sp>
      <p:sp>
        <p:nvSpPr>
          <p:cNvPr id="6" name="Freeform 6"/>
          <p:cNvSpPr/>
          <p:nvPr/>
        </p:nvSpPr>
        <p:spPr>
          <a:xfrm>
            <a:off x="14544829" y="9358519"/>
            <a:ext cx="2358203" cy="728606"/>
          </a:xfrm>
          <a:custGeom>
            <a:avLst/>
            <a:gdLst/>
            <a:ahLst/>
            <a:cxnLst/>
            <a:rect l="l" t="t" r="r" b="b"/>
            <a:pathLst>
              <a:path w="2358203" h="728606">
                <a:moveTo>
                  <a:pt x="0" y="0"/>
                </a:moveTo>
                <a:lnTo>
                  <a:pt x="2358202" y="0"/>
                </a:lnTo>
                <a:lnTo>
                  <a:pt x="2358202" y="728606"/>
                </a:lnTo>
                <a:lnTo>
                  <a:pt x="0" y="72860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EE"/>
          </a:p>
        </p:txBody>
      </p:sp>
      <p:sp>
        <p:nvSpPr>
          <p:cNvPr id="7" name="Freeform 7"/>
          <p:cNvSpPr/>
          <p:nvPr/>
        </p:nvSpPr>
        <p:spPr>
          <a:xfrm flipV="1">
            <a:off x="15518065" y="0"/>
            <a:ext cx="2769935" cy="2769935"/>
          </a:xfrm>
          <a:custGeom>
            <a:avLst/>
            <a:gdLst/>
            <a:ahLst/>
            <a:cxnLst/>
            <a:rect l="l" t="t" r="r" b="b"/>
            <a:pathLst>
              <a:path w="2769935" h="2769935">
                <a:moveTo>
                  <a:pt x="0" y="2769935"/>
                </a:moveTo>
                <a:lnTo>
                  <a:pt x="2769935" y="2769935"/>
                </a:lnTo>
                <a:lnTo>
                  <a:pt x="2769935" y="0"/>
                </a:lnTo>
                <a:lnTo>
                  <a:pt x="0" y="0"/>
                </a:lnTo>
                <a:lnTo>
                  <a:pt x="0" y="2769935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EE"/>
          </a:p>
        </p:txBody>
      </p:sp>
      <p:sp>
        <p:nvSpPr>
          <p:cNvPr id="11" name="TextBox 11"/>
          <p:cNvSpPr txBox="1"/>
          <p:nvPr/>
        </p:nvSpPr>
        <p:spPr>
          <a:xfrm>
            <a:off x="498473" y="9638650"/>
            <a:ext cx="4190137" cy="304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400"/>
              </a:lnSpc>
            </a:pPr>
            <a:r>
              <a:rPr lang="en-US" sz="2000">
                <a:solidFill>
                  <a:srgbClr val="004020"/>
                </a:solidFill>
                <a:latin typeface="Montserrat Ultra-Bold"/>
              </a:rPr>
              <a:t>kutsehariduskeskus.ee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239001" y="1643632"/>
            <a:ext cx="7679602" cy="914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/>
            <a:r>
              <a:rPr lang="et-EE" sz="6000" b="1">
                <a:latin typeface="Verdana"/>
                <a:ea typeface="Verdana"/>
                <a:cs typeface="Times New Roman"/>
              </a:rPr>
              <a:t>Elukestev õpe</a:t>
            </a:r>
            <a:endParaRPr lang="en-US" sz="6000" b="1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17272105" y="8070135"/>
            <a:ext cx="707426" cy="14590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3999"/>
              </a:lnSpc>
            </a:pPr>
            <a:r>
              <a:rPr lang="en-US" sz="3200">
                <a:solidFill>
                  <a:srgbClr val="004020"/>
                </a:solidFill>
                <a:latin typeface="Montserrat Ultra-Bold"/>
              </a:rPr>
              <a:t>0</a:t>
            </a:r>
            <a:r>
              <a:rPr lang="et-EE" sz="3200">
                <a:solidFill>
                  <a:srgbClr val="004020"/>
                </a:solidFill>
                <a:latin typeface="Montserrat Ultra-Bold"/>
              </a:rPr>
              <a:t>8</a:t>
            </a:r>
            <a:endParaRPr lang="en-US" sz="3200">
              <a:solidFill>
                <a:srgbClr val="004020"/>
              </a:solidFill>
              <a:latin typeface="Montserrat Ultra-Bold"/>
            </a:endParaRPr>
          </a:p>
        </p:txBody>
      </p:sp>
      <p:sp>
        <p:nvSpPr>
          <p:cNvPr id="10" name="TextBox 24">
            <a:extLst>
              <a:ext uri="{FF2B5EF4-FFF2-40B4-BE49-F238E27FC236}">
                <a16:creationId xmlns:a16="http://schemas.microsoft.com/office/drawing/2014/main" id="{8BD0C2B3-74FB-C55E-0B9A-BE901002233D}"/>
              </a:ext>
            </a:extLst>
          </p:cNvPr>
          <p:cNvSpPr txBox="1"/>
          <p:nvPr/>
        </p:nvSpPr>
        <p:spPr>
          <a:xfrm>
            <a:off x="1381876" y="3011471"/>
            <a:ext cx="9278374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359"/>
              </a:lnSpc>
            </a:pPr>
            <a:r>
              <a:rPr lang="et-EE" sz="3200">
                <a:latin typeface="Verdana"/>
                <a:ea typeface="Verdana"/>
                <a:cs typeface="Futura Medium"/>
              </a:rPr>
              <a:t>Pakume </a:t>
            </a:r>
            <a:r>
              <a:rPr lang="et-EE" sz="3000">
                <a:latin typeface="Verdana"/>
                <a:ea typeface="Verdana"/>
                <a:cs typeface="Futura Medium"/>
              </a:rPr>
              <a:t>mitmekesiseid</a:t>
            </a:r>
            <a:r>
              <a:rPr lang="et-EE" sz="3200">
                <a:latin typeface="Verdana"/>
                <a:ea typeface="Verdana"/>
                <a:cs typeface="Futura Medium"/>
              </a:rPr>
              <a:t> kursusi!</a:t>
            </a:r>
            <a:endParaRPr lang="en-US" sz="3200">
              <a:latin typeface="Verdana"/>
              <a:ea typeface="Verdana"/>
              <a:cs typeface="Futura Medium"/>
            </a:endParaRPr>
          </a:p>
        </p:txBody>
      </p:sp>
      <p:pic>
        <p:nvPicPr>
          <p:cNvPr id="5" name="Picture 13">
            <a:extLst>
              <a:ext uri="{FF2B5EF4-FFF2-40B4-BE49-F238E27FC236}">
                <a16:creationId xmlns:a16="http://schemas.microsoft.com/office/drawing/2014/main" id="{427B2FF0-0C52-F4EB-92EF-0BBDE6CE7406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62" t="-692" b="16457"/>
          <a:stretch/>
        </p:blipFill>
        <p:spPr>
          <a:xfrm>
            <a:off x="2484927" y="3925568"/>
            <a:ext cx="8397209" cy="50020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15" descr="A person in a blue coat sprinkling sugar on a brown pastry&#10;&#10;Description automatically generated">
            <a:extLst>
              <a:ext uri="{FF2B5EF4-FFF2-40B4-BE49-F238E27FC236}">
                <a16:creationId xmlns:a16="http://schemas.microsoft.com/office/drawing/2014/main" id="{E7D58A64-9446-7583-632C-5914EA19C777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t="8303" b="10602"/>
          <a:stretch/>
        </p:blipFill>
        <p:spPr>
          <a:xfrm>
            <a:off x="11455232" y="3444657"/>
            <a:ext cx="4900170" cy="54829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1455391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F139BE1A1F75D4ABF8DF7D2EBF4F747" ma:contentTypeVersion="18" ma:contentTypeDescription="Create a new document." ma:contentTypeScope="" ma:versionID="3719062ed8a21bfc2001c2723003c703">
  <xsd:schema xmlns:xsd="http://www.w3.org/2001/XMLSchema" xmlns:xs="http://www.w3.org/2001/XMLSchema" xmlns:p="http://schemas.microsoft.com/office/2006/metadata/properties" xmlns:ns2="5f7bf177-c2d9-488d-9e78-1b3d24026cee" xmlns:ns3="60be1968-d0e5-4701-af7b-a90510cb729c" targetNamespace="http://schemas.microsoft.com/office/2006/metadata/properties" ma:root="true" ma:fieldsID="eba0c44e10e87f212df744e0f8bf9725" ns2:_="" ns3:_="">
    <xsd:import namespace="5f7bf177-c2d9-488d-9e78-1b3d24026cee"/>
    <xsd:import namespace="60be1968-d0e5-4701-af7b-a90510cb729c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ServiceLocation" minOccurs="0"/>
                <xsd:element ref="ns3:MediaLengthInSeconds" minOccurs="0"/>
                <xsd:element ref="ns3:lcf76f155ced4ddcb4097134ff3c332f" minOccurs="0"/>
                <xsd:element ref="ns2:TaxCatchAll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f7bf177-c2d9-488d-9e78-1b3d24026cee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3fe9469c-7ca1-41d0-a574-3fd0ecd673ae}" ma:internalName="TaxCatchAll" ma:showField="CatchAllData" ma:web="5f7bf177-c2d9-488d-9e78-1b3d24026ce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0be1968-d0e5-4701-af7b-a90510cb729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eb32a49f-bdf3-4243-b9ac-d252f8bbdb8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5f7bf177-c2d9-488d-9e78-1b3d24026cee" xsi:nil="true"/>
    <lcf76f155ced4ddcb4097134ff3c332f xmlns="60be1968-d0e5-4701-af7b-a90510cb729c">
      <Terms xmlns="http://schemas.microsoft.com/office/infopath/2007/PartnerControls"/>
    </lcf76f155ced4ddcb4097134ff3c332f>
    <SharedWithUsers xmlns="5f7bf177-c2d9-488d-9e78-1b3d24026cee">
      <UserInfo>
        <DisplayName>Maris Heimo</DisplayName>
        <AccountId>23</AccountId>
        <AccountType/>
      </UserInfo>
      <UserInfo>
        <DisplayName>Margot Laneman</DisplayName>
        <AccountId>499</AccountId>
        <AccountType/>
      </UserInfo>
      <UserInfo>
        <DisplayName>Mati Lukas</DisplayName>
        <AccountId>468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2C2663DD-D820-40B2-B7B5-9A18E46B698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841B0F2-35EB-435D-9964-9A719716BCBB}">
  <ds:schemaRefs>
    <ds:schemaRef ds:uri="5f7bf177-c2d9-488d-9e78-1b3d24026cee"/>
    <ds:schemaRef ds:uri="60be1968-d0e5-4701-af7b-a90510cb729c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81DB4F2C-407A-4C5F-B460-BBACFF80C45F}">
  <ds:schemaRefs>
    <ds:schemaRef ds:uri="5f7bf177-c2d9-488d-9e78-1b3d24026cee"/>
    <ds:schemaRef ds:uri="60be1968-d0e5-4701-af7b-a90510cb729c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Application>Microsoft Office PowerPoint</Application>
  <PresentationFormat>Custom</PresentationFormat>
  <Slides>16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Ida-Virumaa Kutsehariduskeksus 2024</dc:title>
  <dc:creator>Margot Laneman</dc:creator>
  <cp:revision>2</cp:revision>
  <dcterms:created xsi:type="dcterms:W3CDTF">2006-08-16T00:00:00Z</dcterms:created>
  <dcterms:modified xsi:type="dcterms:W3CDTF">2024-06-12T06:36:04Z</dcterms:modified>
  <dc:identifier>DAF7L2o-zo0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0x010100EF139BE1A1F75D4ABF8DF7D2EBF4F747</vt:lpwstr>
  </property>
  <property fmtid="{D5CDD505-2E9C-101B-9397-08002B2CF9AE}" pid="3" name="MediaServiceImageTags">
    <vt:lpwstr/>
  </property>
</Properties>
</file>