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91" r:id="rId6"/>
    <p:sldId id="322" r:id="rId7"/>
    <p:sldId id="332" r:id="rId8"/>
    <p:sldId id="320" r:id="rId9"/>
    <p:sldId id="323" r:id="rId10"/>
    <p:sldId id="324" r:id="rId11"/>
    <p:sldId id="325" r:id="rId12"/>
    <p:sldId id="327" r:id="rId13"/>
    <p:sldId id="328" r:id="rId14"/>
    <p:sldId id="329" r:id="rId15"/>
    <p:sldId id="330" r:id="rId16"/>
    <p:sldId id="331" r:id="rId17"/>
    <p:sldId id="333" r:id="rId18"/>
    <p:sldId id="334" r:id="rId19"/>
    <p:sldId id="269" r:id="rId20"/>
  </p:sldIdLst>
  <p:sldSz cx="18288000" cy="10287000"/>
  <p:notesSz cx="6858000" cy="9144000"/>
  <p:embeddedFontLs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Ultra-Bold" panose="020B0604020202020204" charset="0"/>
      <p:regular r:id="rId25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96B89-0FFF-F4C4-4CEE-C2C9FFC2F6E5}" v="68" dt="2024-05-20T08:41:54.940"/>
    <p1510:client id="{5CEE474C-113B-01F9-1860-C3DC50EED05D}" v="10" dt="2024-05-20T08:55:00.710"/>
    <p1510:client id="{AD5B2FD4-6F17-1D68-4B5D-97456064DAD8}" v="10" dt="2024-05-20T12:24:01.279"/>
    <p1510:client id="{C2900BB5-9CBE-40D8-307E-FDB96A26DD1E}" v="5" dt="2024-05-20T12:21:52.896"/>
    <p1510:client id="{FB439F48-516E-0EB5-5FF2-12852F2BC151}" v="21" dt="2024-05-20T12:26:49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6.svg"/><Relationship Id="rId5" Type="http://schemas.openxmlformats.org/officeDocument/2006/relationships/image" Target="../media/image7.sv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7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jp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2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tiff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6.jp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19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jp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jp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1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jp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9.svg"/><Relationship Id="rId12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jpeg"/><Relationship Id="rId5" Type="http://schemas.openxmlformats.org/officeDocument/2006/relationships/image" Target="../media/image7.svg"/><Relationship Id="rId10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83098C-FBA4-BDF3-764C-2E5185A26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77"/>
          <a:stretch/>
        </p:blipFill>
        <p:spPr>
          <a:xfrm>
            <a:off x="3966358" y="3140992"/>
            <a:ext cx="10426975" cy="2866674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5400000">
            <a:off x="12801600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 flipH="1">
            <a:off x="0" y="61722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TextBox 6"/>
          <p:cNvSpPr txBox="1"/>
          <p:nvPr/>
        </p:nvSpPr>
        <p:spPr>
          <a:xfrm>
            <a:off x="8876575" y="5829789"/>
            <a:ext cx="5309367" cy="1066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80"/>
              </a:lnSpc>
            </a:pPr>
            <a:endParaRPr lang="en-US" sz="3050" dirty="0">
              <a:solidFill>
                <a:srgbClr val="737373"/>
              </a:solidFill>
              <a:latin typeface="Montserrat Ultra-Bold"/>
              <a:ea typeface="Calibri"/>
              <a:cs typeface="Calibri"/>
            </a:endParaRPr>
          </a:p>
          <a:p>
            <a:pPr algn="r">
              <a:lnSpc>
                <a:spcPts val="4280"/>
              </a:lnSpc>
            </a:pPr>
            <a:r>
              <a:rPr lang="en-US" sz="3050" dirty="0">
                <a:solidFill>
                  <a:srgbClr val="737373"/>
                </a:solidFill>
                <a:latin typeface="Montserrat Ultra-Bold"/>
              </a:rPr>
              <a:t>kutsehariduskeskus.ee</a:t>
            </a:r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4">
            <a:extLst>
              <a:ext uri="{FF2B5EF4-FFF2-40B4-BE49-F238E27FC236}">
                <a16:creationId xmlns:a16="http://schemas.microsoft.com/office/drawing/2014/main" id="{9A08050E-5CD5-B038-A9B6-8A6FCE15F62E}"/>
              </a:ext>
            </a:extLst>
          </p:cNvPr>
          <p:cNvSpPr/>
          <p:nvPr/>
        </p:nvSpPr>
        <p:spPr>
          <a:xfrm rot="10800000">
            <a:off x="11125729" y="7392427"/>
            <a:ext cx="4904740" cy="2433226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4">
            <a:extLst>
              <a:ext uri="{FF2B5EF4-FFF2-40B4-BE49-F238E27FC236}">
                <a16:creationId xmlns:a16="http://schemas.microsoft.com/office/drawing/2014/main" id="{1B054F5D-3413-D9E4-310B-E1C9826500DC}"/>
              </a:ext>
            </a:extLst>
          </p:cNvPr>
          <p:cNvSpPr/>
          <p:nvPr/>
        </p:nvSpPr>
        <p:spPr>
          <a:xfrm rot="10800000">
            <a:off x="952034" y="7478560"/>
            <a:ext cx="5699698" cy="2433226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4692A812-4AAF-1D0C-3677-1281530714ED}"/>
              </a:ext>
            </a:extLst>
          </p:cNvPr>
          <p:cNvSpPr/>
          <p:nvPr/>
        </p:nvSpPr>
        <p:spPr>
          <a:xfrm rot="10800000">
            <a:off x="2366008" y="5828421"/>
            <a:ext cx="3961239" cy="1404847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2" name="TextBox 12"/>
          <p:cNvSpPr txBox="1"/>
          <p:nvPr/>
        </p:nvSpPr>
        <p:spPr>
          <a:xfrm rot="16200000">
            <a:off x="-2702364" y="1360562"/>
            <a:ext cx="767960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Management</a:t>
            </a:r>
          </a:p>
          <a:p>
            <a:pPr lvl="0"/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9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23" name="Freeform 4">
            <a:extLst>
              <a:ext uri="{FF2B5EF4-FFF2-40B4-BE49-F238E27FC236}">
                <a16:creationId xmlns:a16="http://schemas.microsoft.com/office/drawing/2014/main" id="{2AF6D1A1-B2B0-914E-92E0-E621A1BDEA57}"/>
              </a:ext>
            </a:extLst>
          </p:cNvPr>
          <p:cNvSpPr/>
          <p:nvPr/>
        </p:nvSpPr>
        <p:spPr>
          <a:xfrm rot="10800000">
            <a:off x="5946851" y="3996207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4" name="Freeform 4">
            <a:extLst>
              <a:ext uri="{FF2B5EF4-FFF2-40B4-BE49-F238E27FC236}">
                <a16:creationId xmlns:a16="http://schemas.microsoft.com/office/drawing/2014/main" id="{8AA45D14-2B6C-9546-882A-24423BEE8C9D}"/>
              </a:ext>
            </a:extLst>
          </p:cNvPr>
          <p:cNvSpPr/>
          <p:nvPr/>
        </p:nvSpPr>
        <p:spPr>
          <a:xfrm rot="10800000">
            <a:off x="9005364" y="3970763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2" name="Freeform 4">
            <a:extLst>
              <a:ext uri="{FF2B5EF4-FFF2-40B4-BE49-F238E27FC236}">
                <a16:creationId xmlns:a16="http://schemas.microsoft.com/office/drawing/2014/main" id="{BEB3A869-1AE9-AD49-A454-13EA0E6D4BDC}"/>
              </a:ext>
            </a:extLst>
          </p:cNvPr>
          <p:cNvSpPr/>
          <p:nvPr/>
        </p:nvSpPr>
        <p:spPr>
          <a:xfrm rot="10800000">
            <a:off x="10740636" y="2206317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1" name="Freeform 4">
            <a:extLst>
              <a:ext uri="{FF2B5EF4-FFF2-40B4-BE49-F238E27FC236}">
                <a16:creationId xmlns:a16="http://schemas.microsoft.com/office/drawing/2014/main" id="{3FFEC71A-4E1A-AD4A-B288-4DA614E06A72}"/>
              </a:ext>
            </a:extLst>
          </p:cNvPr>
          <p:cNvSpPr/>
          <p:nvPr/>
        </p:nvSpPr>
        <p:spPr>
          <a:xfrm rot="10800000">
            <a:off x="7415345" y="2254587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20" name="Freeform 4">
            <a:extLst>
              <a:ext uri="{FF2B5EF4-FFF2-40B4-BE49-F238E27FC236}">
                <a16:creationId xmlns:a16="http://schemas.microsoft.com/office/drawing/2014/main" id="{48807E1C-7089-B141-8DE7-52AB50675387}"/>
              </a:ext>
            </a:extLst>
          </p:cNvPr>
          <p:cNvSpPr/>
          <p:nvPr/>
        </p:nvSpPr>
        <p:spPr>
          <a:xfrm rot="10800000">
            <a:off x="4149078" y="2238438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63" name="Freeform 4">
            <a:extLst>
              <a:ext uri="{FF2B5EF4-FFF2-40B4-BE49-F238E27FC236}">
                <a16:creationId xmlns:a16="http://schemas.microsoft.com/office/drawing/2014/main" id="{4C0C3810-A0BF-0F4D-B022-6AFC5933FD5A}"/>
              </a:ext>
            </a:extLst>
          </p:cNvPr>
          <p:cNvSpPr/>
          <p:nvPr/>
        </p:nvSpPr>
        <p:spPr>
          <a:xfrm rot="10800000">
            <a:off x="11658906" y="5772777"/>
            <a:ext cx="4268956" cy="136108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66" name="Freeform 4">
            <a:extLst>
              <a:ext uri="{FF2B5EF4-FFF2-40B4-BE49-F238E27FC236}">
                <a16:creationId xmlns:a16="http://schemas.microsoft.com/office/drawing/2014/main" id="{AE0E10C0-714C-CA4B-939B-5FCFD0C46113}"/>
              </a:ext>
            </a:extLst>
          </p:cNvPr>
          <p:cNvSpPr/>
          <p:nvPr/>
        </p:nvSpPr>
        <p:spPr>
          <a:xfrm rot="10800000">
            <a:off x="11901821" y="3953469"/>
            <a:ext cx="3942161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74" name="TextBox 18">
            <a:extLst>
              <a:ext uri="{FF2B5EF4-FFF2-40B4-BE49-F238E27FC236}">
                <a16:creationId xmlns:a16="http://schemas.microsoft.com/office/drawing/2014/main" id="{387DB2F1-7112-5647-83A5-4384A559D003}"/>
              </a:ext>
            </a:extLst>
          </p:cNvPr>
          <p:cNvSpPr txBox="1"/>
          <p:nvPr/>
        </p:nvSpPr>
        <p:spPr>
          <a:xfrm>
            <a:off x="3964522" y="4162271"/>
            <a:ext cx="10926195" cy="67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1800">
                <a:solidFill>
                  <a:srgbClr val="1C1C1C"/>
                </a:solidFill>
                <a:latin typeface="Montserrat"/>
              </a:rPr>
              <a:t>Aastate jooksul on erinevad kutsehariduskoolid ümberkorraldatud, ühendatud ja ümbernimetatud. Täna kutsehariduskeskus kannab nime Ida-Virumaa Kutsehariduskeskus. </a:t>
            </a:r>
          </a:p>
        </p:txBody>
      </p:sp>
      <p:sp>
        <p:nvSpPr>
          <p:cNvPr id="75" name="TextBox 24">
            <a:extLst>
              <a:ext uri="{FF2B5EF4-FFF2-40B4-BE49-F238E27FC236}">
                <a16:creationId xmlns:a16="http://schemas.microsoft.com/office/drawing/2014/main" id="{96CC4E8E-CE90-7E4B-8363-A218A9EAEC4E}"/>
              </a:ext>
            </a:extLst>
          </p:cNvPr>
          <p:cNvSpPr txBox="1"/>
          <p:nvPr/>
        </p:nvSpPr>
        <p:spPr>
          <a:xfrm>
            <a:off x="6759497" y="2660069"/>
            <a:ext cx="4170544" cy="3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Dir</a:t>
            </a: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ector</a:t>
            </a:r>
            <a:endParaRPr lang="en-US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82" name="TextBox 5">
            <a:extLst>
              <a:ext uri="{FF2B5EF4-FFF2-40B4-BE49-F238E27FC236}">
                <a16:creationId xmlns:a16="http://schemas.microsoft.com/office/drawing/2014/main" id="{32864246-9337-6D43-A946-537C54408F08}"/>
              </a:ext>
            </a:extLst>
          </p:cNvPr>
          <p:cNvSpPr txBox="1"/>
          <p:nvPr/>
        </p:nvSpPr>
        <p:spPr>
          <a:xfrm rot="10800000">
            <a:off x="7850632" y="5254417"/>
            <a:ext cx="2696561" cy="136701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83" name="TextBox 24">
            <a:extLst>
              <a:ext uri="{FF2B5EF4-FFF2-40B4-BE49-F238E27FC236}">
                <a16:creationId xmlns:a16="http://schemas.microsoft.com/office/drawing/2014/main" id="{533A2980-C2AB-FA42-8AB3-CFA040DE7437}"/>
              </a:ext>
            </a:extLst>
          </p:cNvPr>
          <p:cNvSpPr txBox="1"/>
          <p:nvPr/>
        </p:nvSpPr>
        <p:spPr>
          <a:xfrm>
            <a:off x="10084788" y="2624678"/>
            <a:ext cx="4170544" cy="81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Advisory </a:t>
            </a: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Board</a:t>
            </a:r>
            <a:endParaRPr lang="et-EE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  <a:p>
            <a:pPr algn="ctr">
              <a:lnSpc>
                <a:spcPts val="3359"/>
              </a:lnSpc>
            </a:pPr>
            <a:endParaRPr lang="en-US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89" name="TextBox 24">
            <a:extLst>
              <a:ext uri="{FF2B5EF4-FFF2-40B4-BE49-F238E27FC236}">
                <a16:creationId xmlns:a16="http://schemas.microsoft.com/office/drawing/2014/main" id="{2E333975-30D1-AB47-9F61-B71336092D74}"/>
              </a:ext>
            </a:extLst>
          </p:cNvPr>
          <p:cNvSpPr txBox="1"/>
          <p:nvPr/>
        </p:nvSpPr>
        <p:spPr>
          <a:xfrm>
            <a:off x="5289632" y="4378572"/>
            <a:ext cx="4170544" cy="816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Assistant</a:t>
            </a:r>
            <a:endParaRPr lang="et-EE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  <a:p>
            <a:pPr algn="ctr">
              <a:lnSpc>
                <a:spcPts val="3359"/>
              </a:lnSpc>
            </a:pPr>
            <a:endParaRPr lang="en-US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90" name="TextBox 24">
            <a:extLst>
              <a:ext uri="{FF2B5EF4-FFF2-40B4-BE49-F238E27FC236}">
                <a16:creationId xmlns:a16="http://schemas.microsoft.com/office/drawing/2014/main" id="{A099FF41-DFD2-4B4C-9A07-C751AAE2F79A}"/>
              </a:ext>
            </a:extLst>
          </p:cNvPr>
          <p:cNvSpPr txBox="1"/>
          <p:nvPr/>
        </p:nvSpPr>
        <p:spPr>
          <a:xfrm>
            <a:off x="8400386" y="4385492"/>
            <a:ext cx="4170544" cy="380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Quality Manager</a:t>
            </a:r>
          </a:p>
        </p:txBody>
      </p:sp>
      <p:grpSp>
        <p:nvGrpSpPr>
          <p:cNvPr id="93" name="Group 3">
            <a:extLst>
              <a:ext uri="{FF2B5EF4-FFF2-40B4-BE49-F238E27FC236}">
                <a16:creationId xmlns:a16="http://schemas.microsoft.com/office/drawing/2014/main" id="{8BA53F5E-3A37-134D-9223-BA7949AAABFE}"/>
              </a:ext>
            </a:extLst>
          </p:cNvPr>
          <p:cNvGrpSpPr/>
          <p:nvPr/>
        </p:nvGrpSpPr>
        <p:grpSpPr>
          <a:xfrm rot="10800000">
            <a:off x="6450183" y="5688827"/>
            <a:ext cx="5120667" cy="2096736"/>
            <a:chOff x="0" y="-57150"/>
            <a:chExt cx="817976" cy="502081"/>
          </a:xfrm>
        </p:grpSpPr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id="{30557983-10A1-B944-9FFB-3CC1988644F4}"/>
                </a:ext>
              </a:extLst>
            </p:cNvPr>
            <p:cNvSpPr/>
            <p:nvPr/>
          </p:nvSpPr>
          <p:spPr>
            <a:xfrm>
              <a:off x="5176" y="69998"/>
              <a:ext cx="812800" cy="374933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5" name="TextBox 5">
              <a:extLst>
                <a:ext uri="{FF2B5EF4-FFF2-40B4-BE49-F238E27FC236}">
                  <a16:creationId xmlns:a16="http://schemas.microsoft.com/office/drawing/2014/main" id="{B9B24128-139A-6E44-ADD5-A7BB36950D1F}"/>
                </a:ext>
              </a:extLst>
            </p:cNvPr>
            <p:cNvSpPr txBox="1"/>
            <p:nvPr/>
          </p:nvSpPr>
          <p:spPr>
            <a:xfrm>
              <a:off x="0" y="-57150"/>
              <a:ext cx="8128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8" name="TextBox 24">
            <a:extLst>
              <a:ext uri="{FF2B5EF4-FFF2-40B4-BE49-F238E27FC236}">
                <a16:creationId xmlns:a16="http://schemas.microsoft.com/office/drawing/2014/main" id="{7BD842E2-A147-FA4D-8E3A-7028085E3742}"/>
              </a:ext>
            </a:extLst>
          </p:cNvPr>
          <p:cNvSpPr txBox="1"/>
          <p:nvPr/>
        </p:nvSpPr>
        <p:spPr>
          <a:xfrm>
            <a:off x="6920092" y="6122471"/>
            <a:ext cx="4170544" cy="82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Finance and Administration </a:t>
            </a:r>
          </a:p>
          <a:p>
            <a:pPr algn="ctr">
              <a:lnSpc>
                <a:spcPts val="3359"/>
              </a:lnSpc>
            </a:pPr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Director &amp; Department</a:t>
            </a:r>
          </a:p>
        </p:txBody>
      </p:sp>
      <p:sp>
        <p:nvSpPr>
          <p:cNvPr id="99" name="TextBox 24">
            <a:extLst>
              <a:ext uri="{FF2B5EF4-FFF2-40B4-BE49-F238E27FC236}">
                <a16:creationId xmlns:a16="http://schemas.microsoft.com/office/drawing/2014/main" id="{037B871E-1F6E-C44F-B370-6A6342A659B5}"/>
              </a:ext>
            </a:extLst>
          </p:cNvPr>
          <p:cNvSpPr txBox="1"/>
          <p:nvPr/>
        </p:nvSpPr>
        <p:spPr>
          <a:xfrm>
            <a:off x="11751448" y="5958205"/>
            <a:ext cx="4170544" cy="82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Marketing </a:t>
            </a:r>
          </a:p>
          <a:p>
            <a:pPr algn="ctr">
              <a:lnSpc>
                <a:spcPts val="3359"/>
              </a:lnSpc>
            </a:pP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Director</a:t>
            </a: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&amp; </a:t>
            </a: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Department</a:t>
            </a:r>
            <a:endParaRPr lang="et-EE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id="{BB7ED6C5-B06B-E44F-82D0-BACE9FE436DF}"/>
              </a:ext>
            </a:extLst>
          </p:cNvPr>
          <p:cNvSpPr/>
          <p:nvPr/>
        </p:nvSpPr>
        <p:spPr>
          <a:xfrm rot="10800000">
            <a:off x="6777166" y="7470701"/>
            <a:ext cx="4223129" cy="2375615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4" name="TextBox 24">
            <a:extLst>
              <a:ext uri="{FF2B5EF4-FFF2-40B4-BE49-F238E27FC236}">
                <a16:creationId xmlns:a16="http://schemas.microsoft.com/office/drawing/2014/main" id="{BB6A18B3-E172-8D45-A9E5-2A8F395309FC}"/>
              </a:ext>
            </a:extLst>
          </p:cNvPr>
          <p:cNvSpPr txBox="1"/>
          <p:nvPr/>
        </p:nvSpPr>
        <p:spPr>
          <a:xfrm>
            <a:off x="6803458" y="8069072"/>
            <a:ext cx="4170544" cy="168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Financial service, Administrative service and IT service</a:t>
            </a:r>
          </a:p>
          <a:p>
            <a:pPr algn="ctr">
              <a:lnSpc>
                <a:spcPts val="3359"/>
              </a:lnSpc>
            </a:pPr>
            <a:endParaRPr lang="en-US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47" name="Freeform 14">
            <a:extLst>
              <a:ext uri="{FF2B5EF4-FFF2-40B4-BE49-F238E27FC236}">
                <a16:creationId xmlns:a16="http://schemas.microsoft.com/office/drawing/2014/main" id="{66DBBB60-80EC-6D46-9C22-9021BE618A31}"/>
              </a:ext>
            </a:extLst>
          </p:cNvPr>
          <p:cNvSpPr/>
          <p:nvPr/>
        </p:nvSpPr>
        <p:spPr>
          <a:xfrm rot="5400000">
            <a:off x="8402446" y="3298177"/>
            <a:ext cx="875190" cy="942859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86D1AD90-AD02-C04E-8793-08FF121521C5}"/>
              </a:ext>
            </a:extLst>
          </p:cNvPr>
          <p:cNvSpPr/>
          <p:nvPr/>
        </p:nvSpPr>
        <p:spPr>
          <a:xfrm rot="5400000">
            <a:off x="8452738" y="4919397"/>
            <a:ext cx="875190" cy="942859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5" name="Freeform 14">
            <a:extLst>
              <a:ext uri="{FF2B5EF4-FFF2-40B4-BE49-F238E27FC236}">
                <a16:creationId xmlns:a16="http://schemas.microsoft.com/office/drawing/2014/main" id="{6B50CDA2-5B9C-8A41-9383-B4116B024233}"/>
              </a:ext>
            </a:extLst>
          </p:cNvPr>
          <p:cNvSpPr/>
          <p:nvPr/>
        </p:nvSpPr>
        <p:spPr>
          <a:xfrm rot="5400000">
            <a:off x="8640504" y="7082683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8" name="Freeform 14">
            <a:extLst>
              <a:ext uri="{FF2B5EF4-FFF2-40B4-BE49-F238E27FC236}">
                <a16:creationId xmlns:a16="http://schemas.microsoft.com/office/drawing/2014/main" id="{5CA335A4-FA36-CF4F-A4E4-1F116024DFA6}"/>
              </a:ext>
            </a:extLst>
          </p:cNvPr>
          <p:cNvSpPr/>
          <p:nvPr/>
        </p:nvSpPr>
        <p:spPr>
          <a:xfrm rot="5400000">
            <a:off x="12979292" y="7001338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59" name="Freeform 14">
            <a:extLst>
              <a:ext uri="{FF2B5EF4-FFF2-40B4-BE49-F238E27FC236}">
                <a16:creationId xmlns:a16="http://schemas.microsoft.com/office/drawing/2014/main" id="{6F76FC2E-7B4F-7342-9D4F-F9FB516BF1E7}"/>
              </a:ext>
            </a:extLst>
          </p:cNvPr>
          <p:cNvSpPr/>
          <p:nvPr/>
        </p:nvSpPr>
        <p:spPr>
          <a:xfrm rot="5400000">
            <a:off x="4578997" y="7090099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0" name="Freeform 14">
            <a:extLst>
              <a:ext uri="{FF2B5EF4-FFF2-40B4-BE49-F238E27FC236}">
                <a16:creationId xmlns:a16="http://schemas.microsoft.com/office/drawing/2014/main" id="{E437EE36-0980-C345-A513-ADDF72EAB9EB}"/>
              </a:ext>
            </a:extLst>
          </p:cNvPr>
          <p:cNvSpPr/>
          <p:nvPr/>
        </p:nvSpPr>
        <p:spPr>
          <a:xfrm rot="5400000">
            <a:off x="8625239" y="4351334"/>
            <a:ext cx="496455" cy="540736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BD04C2CC-9E8F-C6A1-55F5-D4ACFC173389}"/>
              </a:ext>
            </a:extLst>
          </p:cNvPr>
          <p:cNvSpPr txBox="1"/>
          <p:nvPr/>
        </p:nvSpPr>
        <p:spPr>
          <a:xfrm>
            <a:off x="1197179" y="7679603"/>
            <a:ext cx="5209407" cy="2118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Department of General Education / Department of Services, Department of Economics and IT, Department of Engineering and Technology, Support Centre, Adult Learning </a:t>
            </a: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B142B4A3-6558-A0BC-CC5E-741901A21818}"/>
              </a:ext>
            </a:extLst>
          </p:cNvPr>
          <p:cNvSpPr txBox="1"/>
          <p:nvPr/>
        </p:nvSpPr>
        <p:spPr>
          <a:xfrm>
            <a:off x="11481042" y="7814398"/>
            <a:ext cx="4170544" cy="1688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Marketing / International relations (Erasmus+) / </a:t>
            </a:r>
            <a:r>
              <a:rPr lang="en-US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Extracurricula</a:t>
            </a:r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activities / Projects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96DE2B-D98D-DF56-893A-B77A88B38C79}"/>
              </a:ext>
            </a:extLst>
          </p:cNvPr>
          <p:cNvSpPr txBox="1"/>
          <p:nvPr/>
        </p:nvSpPr>
        <p:spPr>
          <a:xfrm>
            <a:off x="4938814" y="2649274"/>
            <a:ext cx="18505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Council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69F4B5C2-776C-CC97-B8A5-61C7F578B1B7}"/>
              </a:ext>
            </a:extLst>
          </p:cNvPr>
          <p:cNvSpPr/>
          <p:nvPr/>
        </p:nvSpPr>
        <p:spPr>
          <a:xfrm rot="10800000">
            <a:off x="3036433" y="4032221"/>
            <a:ext cx="2858848" cy="1280043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2A9D20D0-D694-04EF-FE00-97446AA97154}"/>
              </a:ext>
            </a:extLst>
          </p:cNvPr>
          <p:cNvSpPr txBox="1"/>
          <p:nvPr/>
        </p:nvSpPr>
        <p:spPr>
          <a:xfrm>
            <a:off x="2367436" y="6076150"/>
            <a:ext cx="4054920" cy="821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Academic</a:t>
            </a: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Director</a:t>
            </a: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&amp; </a:t>
            </a: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Department</a:t>
            </a:r>
            <a:endParaRPr lang="et-EE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168DA2E-9ECA-0968-1A18-0DDAF42D52B1}"/>
              </a:ext>
            </a:extLst>
          </p:cNvPr>
          <p:cNvSpPr txBox="1"/>
          <p:nvPr/>
        </p:nvSpPr>
        <p:spPr>
          <a:xfrm>
            <a:off x="11833815" y="4224000"/>
            <a:ext cx="4170544" cy="821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Working</a:t>
            </a: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Environment</a:t>
            </a:r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t-EE" sz="2000" b="1" dirty="0" err="1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Specialist</a:t>
            </a:r>
            <a:endParaRPr lang="et-EE" sz="2000" b="1" dirty="0">
              <a:solidFill>
                <a:srgbClr val="004020"/>
              </a:solidFill>
              <a:latin typeface="Verdana" panose="020B0604030504040204" pitchFamily="34" charset="0"/>
              <a:ea typeface="Verdana" panose="020B0604030504040204" pitchFamily="34" charset="0"/>
              <a:cs typeface="Helvetica Neue" panose="02000503000000020004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9E7FCE-024E-626A-0452-220C292142CE}"/>
              </a:ext>
            </a:extLst>
          </p:cNvPr>
          <p:cNvSpPr txBox="1"/>
          <p:nvPr/>
        </p:nvSpPr>
        <p:spPr>
          <a:xfrm>
            <a:off x="3490773" y="4449862"/>
            <a:ext cx="22211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  <a:cs typeface="Helvetica Neue" panose="02000503000000020004" pitchFamily="2" charset="0"/>
              </a:rPr>
              <a:t>HR Manager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49CF00CE-B8DE-9A4D-B56C-8E37119EAD2C}"/>
              </a:ext>
            </a:extLst>
          </p:cNvPr>
          <p:cNvSpPr/>
          <p:nvPr/>
        </p:nvSpPr>
        <p:spPr>
          <a:xfrm rot="10800000">
            <a:off x="6237181" y="260344"/>
            <a:ext cx="5514267" cy="1655967"/>
          </a:xfrm>
          <a:custGeom>
            <a:avLst/>
            <a:gdLst/>
            <a:ahLst/>
            <a:cxnLst/>
            <a:rect l="l" t="t" r="r" b="b"/>
            <a:pathLst>
              <a:path w="812800" h="406400">
                <a:moveTo>
                  <a:pt x="609600" y="0"/>
                </a:moveTo>
                <a:cubicBezTo>
                  <a:pt x="721824" y="0"/>
                  <a:pt x="812800" y="90976"/>
                  <a:pt x="812800" y="203200"/>
                </a:cubicBezTo>
                <a:cubicBezTo>
                  <a:pt x="812800" y="315424"/>
                  <a:pt x="721824" y="406400"/>
                  <a:pt x="609600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D9D9D9"/>
          </a:solidFill>
        </p:spPr>
        <p:txBody>
          <a:bodyPr/>
          <a:lstStyle/>
          <a:p>
            <a:endParaRPr lang="en-EE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16DC0B-D4FF-443C-33D2-BB610765D163}"/>
              </a:ext>
            </a:extLst>
          </p:cNvPr>
          <p:cNvSpPr txBox="1"/>
          <p:nvPr/>
        </p:nvSpPr>
        <p:spPr>
          <a:xfrm>
            <a:off x="4422314" y="646648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Ministry of Education </a:t>
            </a:r>
          </a:p>
          <a:p>
            <a:pPr algn="ctr"/>
            <a:r>
              <a:rPr lang="en-US" sz="2000" b="1" dirty="0">
                <a:solidFill>
                  <a:srgbClr val="0040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and Research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F343B117-FB06-1D4A-3470-B9FD958966C6}"/>
              </a:ext>
            </a:extLst>
          </p:cNvPr>
          <p:cNvSpPr/>
          <p:nvPr/>
        </p:nvSpPr>
        <p:spPr>
          <a:xfrm rot="5400000">
            <a:off x="8455315" y="1482534"/>
            <a:ext cx="875190" cy="942859"/>
          </a:xfrm>
          <a:custGeom>
            <a:avLst/>
            <a:gdLst/>
            <a:ahLst/>
            <a:cxnLst/>
            <a:rect l="l" t="t" r="r" b="b"/>
            <a:pathLst>
              <a:path w="1501304" h="1501304">
                <a:moveTo>
                  <a:pt x="0" y="0"/>
                </a:moveTo>
                <a:lnTo>
                  <a:pt x="1501304" y="0"/>
                </a:lnTo>
                <a:lnTo>
                  <a:pt x="1501304" y="1501304"/>
                </a:lnTo>
                <a:lnTo>
                  <a:pt x="0" y="1501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</p:spTree>
    <p:extLst>
      <p:ext uri="{BB962C8B-B14F-4D97-AF65-F5344CB8AC3E}">
        <p14:creationId xmlns:p14="http://schemas.microsoft.com/office/powerpoint/2010/main" val="2463334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International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co-operation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10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8041574" y="2909502"/>
            <a:ext cx="1098714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Erasmus+ &amp; European projects</a:t>
            </a:r>
          </a:p>
        </p:txBody>
      </p:sp>
      <p:pic>
        <p:nvPicPr>
          <p:cNvPr id="15" name="Pilt 14" descr="Pilt, millel on kujutatud ehitis, pilv, taevas, õues&#10;&#10;Kirjeldus on genereeritud automaatselt">
            <a:extLst>
              <a:ext uri="{FF2B5EF4-FFF2-40B4-BE49-F238E27FC236}">
                <a16:creationId xmlns:a16="http://schemas.microsoft.com/office/drawing/2014/main" id="{FAD8F0FF-5A19-C6E8-84EC-847AA327C0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4" b="16507"/>
          <a:stretch/>
        </p:blipFill>
        <p:spPr>
          <a:xfrm>
            <a:off x="2466109" y="4046329"/>
            <a:ext cx="13355782" cy="4597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5236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Dormitories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11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12378092" y="5354897"/>
            <a:ext cx="11202877" cy="1544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t-EE" sz="2400" dirty="0">
                <a:latin typeface="Verdana"/>
                <a:ea typeface="Verdana"/>
                <a:cs typeface="Futura Medium"/>
              </a:rPr>
              <a:t>Sillamäe </a:t>
            </a:r>
            <a:r>
              <a:rPr lang="et-EE" sz="2400" err="1">
                <a:latin typeface="Verdana"/>
                <a:ea typeface="Verdana"/>
                <a:cs typeface="Futura Medium"/>
              </a:rPr>
              <a:t>dormitory</a:t>
            </a:r>
            <a:r>
              <a:rPr lang="et-EE" sz="2400" dirty="0">
                <a:latin typeface="Verdana"/>
                <a:ea typeface="Verdana"/>
                <a:cs typeface="Futura Medium"/>
              </a:rPr>
              <a:t> - 200 </a:t>
            </a:r>
            <a:r>
              <a:rPr lang="et-EE" sz="2400" err="1">
                <a:latin typeface="Verdana"/>
                <a:ea typeface="Verdana"/>
                <a:cs typeface="Futura Medium"/>
              </a:rPr>
              <a:t>persons</a:t>
            </a:r>
            <a:endParaRPr lang="et-EE" sz="2400">
              <a:latin typeface="Verdana"/>
              <a:ea typeface="Verdana"/>
              <a:cs typeface="Futura Medium"/>
            </a:endParaRPr>
          </a:p>
          <a:p>
            <a:pPr>
              <a:lnSpc>
                <a:spcPct val="150000"/>
              </a:lnSpc>
            </a:pPr>
            <a:r>
              <a:rPr lang="et-EE" sz="2400" dirty="0">
                <a:latin typeface="Verdana"/>
                <a:ea typeface="Verdana"/>
                <a:cs typeface="Futura Medium"/>
              </a:rPr>
              <a:t>Jõhvi </a:t>
            </a:r>
            <a:r>
              <a:rPr lang="et-EE" sz="2400" err="1">
                <a:latin typeface="Verdana"/>
                <a:ea typeface="Verdana"/>
                <a:cs typeface="Futura Medium"/>
              </a:rPr>
              <a:t>dormitory</a:t>
            </a:r>
            <a:r>
              <a:rPr lang="et-EE" sz="2400" dirty="0">
                <a:latin typeface="Verdana"/>
                <a:ea typeface="Verdana"/>
                <a:cs typeface="Futura Medium"/>
              </a:rPr>
              <a:t> - 100 </a:t>
            </a:r>
            <a:r>
              <a:rPr lang="et-EE" sz="2400" err="1">
                <a:latin typeface="Verdana"/>
                <a:ea typeface="Verdana"/>
                <a:cs typeface="Futura Medium"/>
              </a:rPr>
              <a:t>persons</a:t>
            </a:r>
            <a:endParaRPr lang="et-EE" sz="2400">
              <a:latin typeface="Verdana"/>
              <a:ea typeface="Verdana"/>
              <a:cs typeface="Futura Medium"/>
            </a:endParaRPr>
          </a:p>
          <a:p>
            <a:pPr>
              <a:lnSpc>
                <a:spcPts val="3359"/>
              </a:lnSpc>
            </a:pPr>
            <a:endParaRPr lang="en-US" sz="4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D3B76DA2-E3A6-4621-F92B-D9407809426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5" b="18933"/>
          <a:stretch/>
        </p:blipFill>
        <p:spPr>
          <a:xfrm>
            <a:off x="1239000" y="3630194"/>
            <a:ext cx="10413203" cy="4635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376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Restaurants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12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DE36BD25-C503-92E7-8FD1-D79325CC5607}"/>
              </a:ext>
            </a:extLst>
          </p:cNvPr>
          <p:cNvSpPr txBox="1"/>
          <p:nvPr/>
        </p:nvSpPr>
        <p:spPr>
          <a:xfrm>
            <a:off x="1234005" y="3402745"/>
            <a:ext cx="15064437" cy="4103688"/>
          </a:xfrm>
          <a:prstGeom prst="rect">
            <a:avLst/>
          </a:prstGeom>
        </p:spPr>
        <p:txBody>
          <a:bodyPr wrap="square" lIns="0" tIns="0" rIns="0" bIns="0" numCol="2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000" b="1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endParaRPr lang="et-EE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 b="1" dirty="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Manufaktuur</a:t>
            </a:r>
            <a:endParaRPr lang="en-US" sz="2000" b="1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3219"/>
              </a:lnSpc>
            </a:pPr>
            <a:r>
              <a:rPr lang="en-US" sz="2000" dirty="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Kreenholmi</a:t>
            </a:r>
            <a:r>
              <a:rPr lang="en-US" sz="2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45,</a:t>
            </a:r>
            <a:r>
              <a:rPr lang="et-EE" sz="2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Narva</a:t>
            </a:r>
          </a:p>
          <a:p>
            <a:pPr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5EBBF26-F3AF-37BD-4DD0-E1A45767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35" y="4546691"/>
            <a:ext cx="5697589" cy="3667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://www.nvtc.ee/files/gallery/11/big/362_restoran-1.jpg">
            <a:extLst>
              <a:ext uri="{FF2B5EF4-FFF2-40B4-BE49-F238E27FC236}">
                <a16:creationId xmlns:a16="http://schemas.microsoft.com/office/drawing/2014/main" id="{D5D23148-F6A9-9697-D603-79E158D7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482" y="4546690"/>
            <a:ext cx="5888583" cy="3667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21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Beauty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salon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La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Beaute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13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4DE722A-25F4-28E8-7EB9-FD326F8B7320}"/>
              </a:ext>
            </a:extLst>
          </p:cNvPr>
          <p:cNvSpPr txBox="1"/>
          <p:nvPr/>
        </p:nvSpPr>
        <p:spPr>
          <a:xfrm>
            <a:off x="1384967" y="3136534"/>
            <a:ext cx="12817921" cy="826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latin typeface="Verdana"/>
                <a:ea typeface="Verdana"/>
                <a:cs typeface="Futura Medium"/>
              </a:rPr>
              <a:t>All the services are provided by our students under the guidance of an experienced teacher. 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4" name="Picture 2" descr="Image may contain: 3 people">
            <a:extLst>
              <a:ext uri="{FF2B5EF4-FFF2-40B4-BE49-F238E27FC236}">
                <a16:creationId xmlns:a16="http://schemas.microsoft.com/office/drawing/2014/main" id="{1557231A-B4AC-F7C6-5159-2BCEA1AB3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39941"/>
          <a:stretch/>
        </p:blipFill>
        <p:spPr bwMode="auto">
          <a:xfrm>
            <a:off x="3183206" y="4210594"/>
            <a:ext cx="11921588" cy="43404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33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257398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Conferences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and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Seminars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14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F4DE722A-25F4-28E8-7EB9-FD326F8B7320}"/>
              </a:ext>
            </a:extLst>
          </p:cNvPr>
          <p:cNvSpPr txBox="1"/>
          <p:nvPr/>
        </p:nvSpPr>
        <p:spPr>
          <a:xfrm>
            <a:off x="1384967" y="3136534"/>
            <a:ext cx="10987141" cy="1033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Verdana"/>
                <a:ea typeface="Verdana"/>
                <a:cs typeface="Futura Medium"/>
              </a:rPr>
              <a:t>Conference halls with seating capacities up to 200 people. </a:t>
            </a:r>
            <a:endParaRPr lang="et-EE" sz="240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Verdana"/>
                <a:ea typeface="Verdana"/>
                <a:cs typeface="Futura Medium"/>
              </a:rPr>
              <a:t>Catering and accommodation at our dorms or partner hotels.</a:t>
            </a:r>
          </a:p>
        </p:txBody>
      </p:sp>
      <p:pic>
        <p:nvPicPr>
          <p:cNvPr id="5" name="Picture 2" descr="http://www.nvtc.ee/files/gallery/11/big/71_l-207-a.jpg">
            <a:extLst>
              <a:ext uri="{FF2B5EF4-FFF2-40B4-BE49-F238E27FC236}">
                <a16:creationId xmlns:a16="http://schemas.microsoft.com/office/drawing/2014/main" id="{2974B539-B8CB-801C-BFC4-69E3E51671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2"/>
          <a:stretch/>
        </p:blipFill>
        <p:spPr bwMode="auto">
          <a:xfrm>
            <a:off x="2246290" y="4496186"/>
            <a:ext cx="6509137" cy="4303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vtc.ee/files/gallery/11/big/72_l201b.jpg">
            <a:extLst>
              <a:ext uri="{FF2B5EF4-FFF2-40B4-BE49-F238E27FC236}">
                <a16:creationId xmlns:a16="http://schemas.microsoft.com/office/drawing/2014/main" id="{FF09B792-5F28-275A-E213-55EC5D8EE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r="7752"/>
          <a:stretch/>
        </p:blipFill>
        <p:spPr bwMode="auto">
          <a:xfrm>
            <a:off x="9401851" y="4496186"/>
            <a:ext cx="6322079" cy="430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995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AB6AB1AF-55B4-EADE-95DE-BAC6898BC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400000">
            <a:off x="12849225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TextBox 3"/>
          <p:cNvSpPr txBox="1"/>
          <p:nvPr/>
        </p:nvSpPr>
        <p:spPr>
          <a:xfrm>
            <a:off x="4468832" y="3276539"/>
            <a:ext cx="10390167" cy="1910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199"/>
              </a:lnSpc>
            </a:pPr>
            <a:r>
              <a:rPr lang="et-EE" sz="6000" dirty="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Thank</a:t>
            </a:r>
            <a:r>
              <a:rPr lang="et-EE" sz="6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dirty="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you</a:t>
            </a:r>
            <a:r>
              <a:rPr lang="et-EE" sz="6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dirty="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for</a:t>
            </a:r>
            <a:r>
              <a:rPr lang="et-EE" sz="6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dirty="0" err="1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listening</a:t>
            </a:r>
            <a:r>
              <a:rPr lang="et-EE" sz="6000" dirty="0">
                <a:solidFill>
                  <a:srgbClr val="1C1C1C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!</a:t>
            </a:r>
            <a:endParaRPr lang="en-US" sz="6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58065-6B90-FE4B-4C6C-6B7F149AEF5D}"/>
              </a:ext>
            </a:extLst>
          </p:cNvPr>
          <p:cNvSpPr txBox="1"/>
          <p:nvPr/>
        </p:nvSpPr>
        <p:spPr>
          <a:xfrm>
            <a:off x="7019925" y="5143500"/>
            <a:ext cx="9486900" cy="87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000"/>
              </a:lnSpc>
            </a:pP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The sun rises from the east.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802A8D59-B323-E156-C5E3-347DA32BE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8801100"/>
            <a:ext cx="4724400" cy="11108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Who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are?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57754" y="2929858"/>
            <a:ext cx="14150318" cy="8327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et-EE" sz="3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Biggest</a:t>
            </a:r>
            <a:r>
              <a:rPr lang="et-EE" sz="3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3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state-run</a:t>
            </a:r>
            <a:r>
              <a:rPr lang="et-EE" sz="3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3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vocational</a:t>
            </a:r>
            <a:r>
              <a:rPr lang="et-EE" sz="3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3000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school</a:t>
            </a:r>
            <a:r>
              <a:rPr lang="et-EE" sz="3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 Estonia.</a:t>
            </a:r>
            <a:r>
              <a:rPr lang="fi-FI" sz="3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Montserrat"/>
            </a:endParaRP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8C5D456C-0148-8746-95DC-014BA7A33B83}"/>
              </a:ext>
            </a:extLst>
          </p:cNvPr>
          <p:cNvSpPr txBox="1"/>
          <p:nvPr/>
        </p:nvSpPr>
        <p:spPr>
          <a:xfrm>
            <a:off x="2593540" y="4678473"/>
            <a:ext cx="6930469" cy="486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2300 </a:t>
            </a:r>
            <a:r>
              <a:rPr lang="et-EE" sz="6000" dirty="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students</a:t>
            </a:r>
            <a:endParaRPr lang="en-US" sz="6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sp>
        <p:nvSpPr>
          <p:cNvPr id="2" name="TextBox 23">
            <a:extLst>
              <a:ext uri="{FF2B5EF4-FFF2-40B4-BE49-F238E27FC236}">
                <a16:creationId xmlns:a16="http://schemas.microsoft.com/office/drawing/2014/main" id="{99D90342-B889-D80B-AEAC-7FF245A61655}"/>
              </a:ext>
            </a:extLst>
          </p:cNvPr>
          <p:cNvSpPr txBox="1"/>
          <p:nvPr/>
        </p:nvSpPr>
        <p:spPr>
          <a:xfrm>
            <a:off x="6732345" y="5885910"/>
            <a:ext cx="6603645" cy="486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100+</a:t>
            </a:r>
            <a:r>
              <a:rPr lang="en-US" sz="6000" b="1" dirty="0">
                <a:solidFill>
                  <a:srgbClr val="737373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t-EE" sz="6000" dirty="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curricula</a:t>
            </a:r>
            <a:endParaRPr lang="en-US" sz="6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DAC71D68-C885-8395-6634-867CE67A7ADC}"/>
              </a:ext>
            </a:extLst>
          </p:cNvPr>
          <p:cNvSpPr txBox="1"/>
          <p:nvPr/>
        </p:nvSpPr>
        <p:spPr>
          <a:xfrm>
            <a:off x="11401574" y="7093347"/>
            <a:ext cx="5246370" cy="486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3</a:t>
            </a:r>
            <a:r>
              <a:rPr lang="en-US" sz="6000" b="1" dirty="0">
                <a:solidFill>
                  <a:srgbClr val="737373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</a:t>
            </a:r>
            <a:r>
              <a:rPr lang="et-EE" sz="6000" dirty="0" err="1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cities</a:t>
            </a:r>
            <a:endParaRPr lang="en-US" sz="6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FABC7438-5125-E1B4-9A27-21A8C258A1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1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002624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Where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are?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2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pic>
        <p:nvPicPr>
          <p:cNvPr id="15" name="Picture 2" descr="Pildiotsingu Narva kutseõppekeskus fotod tulemus">
            <a:extLst>
              <a:ext uri="{FF2B5EF4-FFF2-40B4-BE49-F238E27FC236}">
                <a16:creationId xmlns:a16="http://schemas.microsoft.com/office/drawing/2014/main" id="{E5774B77-5280-A427-6215-EFB8DC925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1" y="4577480"/>
            <a:ext cx="5470557" cy="372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A building with a fence&#10;&#10;Description automatically generated">
            <a:extLst>
              <a:ext uri="{FF2B5EF4-FFF2-40B4-BE49-F238E27FC236}">
                <a16:creationId xmlns:a16="http://schemas.microsoft.com/office/drawing/2014/main" id="{4AF55ACF-701A-5989-F33A-AB6ECFEF4E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98911" y="4560387"/>
            <a:ext cx="5589151" cy="3721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IMG_5448">
            <a:extLst>
              <a:ext uri="{FF2B5EF4-FFF2-40B4-BE49-F238E27FC236}">
                <a16:creationId xmlns:a16="http://schemas.microsoft.com/office/drawing/2014/main" id="{F3D12B8A-0B50-F3C6-369A-E03A30EE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71" y="4577480"/>
            <a:ext cx="5568757" cy="3721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A661FA4-BD6F-ED9D-EEE9-2964124828EC}"/>
              </a:ext>
            </a:extLst>
          </p:cNvPr>
          <p:cNvSpPr txBox="1"/>
          <p:nvPr/>
        </p:nvSpPr>
        <p:spPr>
          <a:xfrm>
            <a:off x="6551478" y="3700698"/>
            <a:ext cx="4996542" cy="6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3000" b="1" dirty="0">
                <a:latin typeface="Verdana" panose="020B0604030504040204" pitchFamily="34" charset="0"/>
                <a:ea typeface="Verdana" panose="020B0604030504040204" pitchFamily="34" charset="0"/>
              </a:rPr>
              <a:t>Jõhvi</a:t>
            </a:r>
            <a:endParaRPr lang="id-ID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D6C459-7062-BC5D-AE05-9587CFA223C8}"/>
              </a:ext>
            </a:extLst>
          </p:cNvPr>
          <p:cNvSpPr txBox="1"/>
          <p:nvPr/>
        </p:nvSpPr>
        <p:spPr>
          <a:xfrm>
            <a:off x="12495215" y="3700698"/>
            <a:ext cx="4996542" cy="6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3000" b="1" dirty="0">
                <a:latin typeface="Verdana" panose="020B0604030504040204" pitchFamily="34" charset="0"/>
                <a:ea typeface="Verdana" panose="020B0604030504040204" pitchFamily="34" charset="0"/>
              </a:rPr>
              <a:t>Sillamäe</a:t>
            </a:r>
            <a:endParaRPr lang="id-ID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FFB5DD-57FF-3966-3D43-D4CC30F56B9C}"/>
              </a:ext>
            </a:extLst>
          </p:cNvPr>
          <p:cNvSpPr txBox="1"/>
          <p:nvPr/>
        </p:nvSpPr>
        <p:spPr>
          <a:xfrm>
            <a:off x="667038" y="3700697"/>
            <a:ext cx="4996542" cy="691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t-EE" sz="3000" b="1" dirty="0">
                <a:latin typeface="Verdana" panose="020B0604030504040204" pitchFamily="34" charset="0"/>
                <a:ea typeface="Verdana" panose="020B0604030504040204" pitchFamily="34" charset="0"/>
              </a:rPr>
              <a:t>Narva</a:t>
            </a:r>
            <a:endParaRPr lang="id-ID" sz="3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79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508957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Ida-Virumaa, Land of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Adventures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3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39002" y="2980537"/>
            <a:ext cx="6788718" cy="5346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Verdana"/>
                <a:ea typeface="Verdana"/>
                <a:cs typeface="Futura Medium"/>
              </a:rPr>
              <a:t>T</a:t>
            </a:r>
            <a:r>
              <a:rPr lang="en-US" sz="2400" dirty="0">
                <a:latin typeface="Verdana"/>
                <a:ea typeface="Verdana"/>
                <a:cs typeface="Futura Medium"/>
              </a:rPr>
              <a:t>he county of Ida-Virumaa, with its diverse nature, cultural traditions and sights, is situated in the north-east Estonia, on the southern coast of the Gulf of Finland and the eastern border of the European Union</a:t>
            </a:r>
            <a:r>
              <a:rPr lang="et-EE" sz="2400" dirty="0">
                <a:latin typeface="Verdana"/>
                <a:ea typeface="Verdana"/>
                <a:cs typeface="Futura Medium"/>
              </a:rPr>
              <a:t>.</a:t>
            </a:r>
          </a:p>
          <a:p>
            <a:pPr>
              <a:lnSpc>
                <a:spcPct val="150000"/>
              </a:lnSpc>
            </a:pPr>
            <a:endParaRPr lang="et-EE" sz="2400" b="1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Known for oil shale mines, chemical plants and power stations but also for spectacular nature and excellent leisure activities.</a:t>
            </a:r>
          </a:p>
          <a:p>
            <a:pPr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Pilt 9" descr="Pilt, millel on kujutatud kaart, tekst, Atlas&#10;&#10;Kirjeldus on genereeritud automaatselt">
            <a:extLst>
              <a:ext uri="{FF2B5EF4-FFF2-40B4-BE49-F238E27FC236}">
                <a16:creationId xmlns:a16="http://schemas.microsoft.com/office/drawing/2014/main" id="{1660E28E-E802-89BA-3B90-62CE42405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00" y="3009144"/>
            <a:ext cx="7446505" cy="524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76F198C-9981-EE12-2F0C-B00C0B1E7CE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2"/>
          <a:stretch/>
        </p:blipFill>
        <p:spPr>
          <a:xfrm>
            <a:off x="8628656" y="5927986"/>
            <a:ext cx="7329857" cy="2966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1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0" y="1643632"/>
            <a:ext cx="1109946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Our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Mission</a:t>
            </a:r>
          </a:p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4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2C830-5FB7-AF9F-7D6A-5E07583E48B1}"/>
              </a:ext>
            </a:extLst>
          </p:cNvPr>
          <p:cNvSpPr txBox="1"/>
          <p:nvPr/>
        </p:nvSpPr>
        <p:spPr>
          <a:xfrm>
            <a:off x="4688610" y="5685413"/>
            <a:ext cx="12184083" cy="43966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ts val="3359"/>
              </a:lnSpc>
              <a:buFont typeface="Arial"/>
              <a:buBlip>
                <a:blip r:embed="rId11"/>
              </a:buBlip>
            </a:pPr>
            <a:r>
              <a:rPr lang="en-US" sz="2400" dirty="0">
                <a:latin typeface="Verdana"/>
                <a:ea typeface="+mn-lt"/>
                <a:cs typeface="+mn-lt"/>
              </a:rPr>
              <a:t>Reflecting the school community's values, we equally prioritize mastery, environmental consciousness, entrepreneurship, innovation, and collaboration.</a:t>
            </a:r>
            <a:endParaRPr lang="en-US" sz="2400">
              <a:latin typeface="Verdana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 marL="342900" indent="-342900">
              <a:lnSpc>
                <a:spcPts val="3359"/>
              </a:lnSpc>
              <a:buFont typeface="Arial"/>
              <a:buBlip>
                <a:blip r:embed="rId11"/>
              </a:buBlip>
            </a:pPr>
            <a:endParaRPr lang="en-US" sz="2400" dirty="0">
              <a:latin typeface="Calibri"/>
              <a:ea typeface="Verdana"/>
              <a:cs typeface="Calibri"/>
            </a:endParaRPr>
          </a:p>
          <a:p>
            <a:pPr marL="342900" indent="-342900">
              <a:lnSpc>
                <a:spcPts val="3359"/>
              </a:lnSpc>
              <a:buBlip>
                <a:blip r:embed="rId11"/>
              </a:buBlip>
            </a:pPr>
            <a:r>
              <a:rPr lang="en-US" sz="2400" dirty="0">
                <a:latin typeface="Verdana"/>
                <a:ea typeface="Verdana"/>
                <a:cs typeface="Futura Medium"/>
              </a:rPr>
              <a:t>Our students will became entrepreneurial environmentally aware innovative masters.</a:t>
            </a:r>
          </a:p>
          <a:p>
            <a:pPr marL="342900" indent="-342900">
              <a:lnSpc>
                <a:spcPts val="3359"/>
              </a:lnSpc>
              <a:buFontTx/>
              <a:buBlip>
                <a:blip r:embed="rId11"/>
              </a:buBlip>
            </a:pPr>
            <a:endParaRPr lang="en-US" sz="2400" dirty="0">
              <a:latin typeface="Verdana"/>
              <a:ea typeface="Verdana"/>
              <a:cs typeface="Futura Medium"/>
            </a:endParaRPr>
          </a:p>
          <a:p>
            <a:pPr marL="342900" indent="-342900">
              <a:lnSpc>
                <a:spcPts val="3359"/>
              </a:lnSpc>
              <a:buFont typeface="Arial"/>
              <a:buBlip>
                <a:blip r:embed="rId11"/>
              </a:buBlip>
            </a:pPr>
            <a:r>
              <a:rPr lang="en-US" sz="2400" dirty="0">
                <a:latin typeface="Verdana"/>
                <a:ea typeface="Verdana"/>
                <a:cs typeface="Futura Medium"/>
              </a:rPr>
              <a:t>Our mission is to be lifelong learning center contributing to regional development.</a:t>
            </a:r>
          </a:p>
          <a:p>
            <a:pPr marL="342900" indent="-342900">
              <a:lnSpc>
                <a:spcPts val="3359"/>
              </a:lnSpc>
              <a:buBlip>
                <a:blip r:embed="rId11"/>
              </a:buBlip>
            </a:pPr>
            <a:endParaRPr lang="en-US" sz="2000" dirty="0">
              <a:latin typeface="Verdana"/>
              <a:ea typeface="Verdana"/>
              <a:cs typeface="Futura Medium"/>
            </a:endParaRPr>
          </a:p>
        </p:txBody>
      </p:sp>
      <p:pic>
        <p:nvPicPr>
          <p:cNvPr id="8" name="Picture 26">
            <a:extLst>
              <a:ext uri="{FF2B5EF4-FFF2-40B4-BE49-F238E27FC236}">
                <a16:creationId xmlns:a16="http://schemas.microsoft.com/office/drawing/2014/main" id="{9173BCAD-4142-3219-085A-7BE18A4CC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9000" y="3286078"/>
            <a:ext cx="7312440" cy="17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We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offer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5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4967" y="3329208"/>
            <a:ext cx="9021280" cy="4464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Free education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Free transportation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International internships 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Vocational exam for free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Scholarships and travel allowance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Free school lunch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Support services</a:t>
            </a: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Student dormitories </a:t>
            </a:r>
            <a:endParaRPr lang="en-US" sz="24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ts val="3219"/>
              </a:lnSpc>
              <a:buBlip>
                <a:blip r:embed="rId11"/>
              </a:buBlip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Active student council </a:t>
            </a:r>
            <a:r>
              <a:rPr lang="et-EE" sz="2400" dirty="0">
                <a:solidFill>
                  <a:srgbClr val="1C1C1C"/>
                </a:solidFill>
                <a:latin typeface="Verdana"/>
                <a:ea typeface="Verdana"/>
              </a:rPr>
              <a:t>and </a:t>
            </a:r>
            <a:endParaRPr lang="et-EE" sz="24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ts val="3219"/>
              </a:lnSpc>
            </a:pPr>
            <a:r>
              <a:rPr lang="en-US" sz="2400" dirty="0">
                <a:solidFill>
                  <a:srgbClr val="1C1C1C"/>
                </a:solidFill>
                <a:latin typeface="Verdana"/>
                <a:ea typeface="Verdana"/>
              </a:rPr>
              <a:t>extracurricular activities</a:t>
            </a:r>
          </a:p>
          <a:p>
            <a:pPr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19" descr="A person in glasses working on a machine&#10;&#10;Description automatically generated">
            <a:extLst>
              <a:ext uri="{FF2B5EF4-FFF2-40B4-BE49-F238E27FC236}">
                <a16:creationId xmlns:a16="http://schemas.microsoft.com/office/drawing/2014/main" id="{FF7C0086-EC39-7ACE-A162-8EB220ADB8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263" r="14060" b="22306"/>
          <a:stretch/>
        </p:blipFill>
        <p:spPr>
          <a:xfrm>
            <a:off x="7958296" y="2769935"/>
            <a:ext cx="8837858" cy="5661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2769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You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can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study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6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39001" y="2980537"/>
            <a:ext cx="14279064" cy="1438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400" dirty="0">
                <a:latin typeface="Verdana"/>
                <a:ea typeface="Verdana"/>
                <a:cs typeface="Futura Medium"/>
              </a:rPr>
              <a:t>On the basis of secondary education or acquiring a new specialization in vocational education. </a:t>
            </a:r>
            <a:r>
              <a:rPr lang="et-EE" sz="2400" dirty="0">
                <a:latin typeface="Verdana"/>
                <a:ea typeface="Verdana"/>
                <a:cs typeface="Futura Medium"/>
              </a:rPr>
              <a:t> 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  <a:p>
            <a:pPr>
              <a:lnSpc>
                <a:spcPts val="3219"/>
              </a:lnSpc>
            </a:pPr>
            <a:endParaRPr lang="en-US" sz="2000" dirty="0">
              <a:solidFill>
                <a:srgbClr val="1C1C1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15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60C9F290-7BD2-DD68-E36C-36CEFFF2125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115" b="25745"/>
          <a:stretch/>
        </p:blipFill>
        <p:spPr>
          <a:xfrm>
            <a:off x="5498526" y="4090681"/>
            <a:ext cx="11404506" cy="43169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556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Areas of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study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7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57D9A4-5941-EF27-4230-255A59123898}"/>
              </a:ext>
            </a:extLst>
          </p:cNvPr>
          <p:cNvSpPr txBox="1"/>
          <p:nvPr/>
        </p:nvSpPr>
        <p:spPr>
          <a:xfrm>
            <a:off x="10946065" y="3436818"/>
            <a:ext cx="9144000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Blip>
                <a:blip r:embed="rId11"/>
              </a:buBlip>
            </a:pPr>
            <a:r>
              <a:rPr lang="en-US" sz="2400" dirty="0">
                <a:latin typeface="Verdana"/>
                <a:ea typeface="Verdana"/>
              </a:rPr>
              <a:t>Engineering and Technology</a:t>
            </a:r>
          </a:p>
          <a:p>
            <a:pPr marL="342900" indent="-342900">
              <a:buBlip>
                <a:blip r:embed="rId11"/>
              </a:buBlip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Blip>
                <a:blip r:embed="rId11"/>
              </a:buBlip>
            </a:pPr>
            <a:r>
              <a:rPr lang="en-US" sz="2400" dirty="0">
                <a:latin typeface="Verdana"/>
                <a:ea typeface="Verdana"/>
              </a:rPr>
              <a:t>Economics and IT</a:t>
            </a:r>
          </a:p>
          <a:p>
            <a:pPr marL="342900" indent="-342900">
              <a:buBlip>
                <a:blip r:embed="rId11"/>
              </a:buBlip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Blip>
                <a:blip r:embed="rId11"/>
              </a:buBlip>
            </a:pPr>
            <a:r>
              <a:rPr lang="en-US" sz="2400" dirty="0">
                <a:latin typeface="Verdana"/>
                <a:ea typeface="Verdana"/>
              </a:rPr>
              <a:t>Services</a:t>
            </a:r>
          </a:p>
          <a:p>
            <a:pPr marL="342900" indent="-342900">
              <a:buBlip>
                <a:blip r:embed="rId11"/>
              </a:buBlip>
            </a:pPr>
            <a:endParaRPr lang="fi-FI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10946065" y="5949970"/>
            <a:ext cx="6039726" cy="21412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Verdana"/>
                <a:ea typeface="Verdana"/>
                <a:cs typeface="Futura Medium"/>
              </a:rPr>
              <a:t>Curricula are offered both at school and on work-based learning schemes, daytime or evening. Instruction languages are </a:t>
            </a:r>
            <a:r>
              <a:rPr lang="et-EE" sz="2400" dirty="0">
                <a:latin typeface="Verdana"/>
                <a:ea typeface="Verdana"/>
                <a:cs typeface="Futura Medium"/>
              </a:rPr>
              <a:t>e</a:t>
            </a:r>
            <a:r>
              <a:rPr lang="en-US" sz="2400" err="1">
                <a:latin typeface="Verdana"/>
                <a:ea typeface="Verdana"/>
                <a:cs typeface="Futura Medium"/>
              </a:rPr>
              <a:t>stonian</a:t>
            </a:r>
            <a:r>
              <a:rPr lang="en-US" sz="2400" dirty="0">
                <a:latin typeface="Verdana"/>
                <a:ea typeface="Verdana"/>
                <a:cs typeface="Futura Medium"/>
              </a:rPr>
              <a:t> and </a:t>
            </a:r>
            <a:r>
              <a:rPr lang="et-EE" sz="2400" dirty="0">
                <a:latin typeface="Verdana"/>
                <a:ea typeface="Verdana"/>
                <a:cs typeface="Futura Medium"/>
              </a:rPr>
              <a:t>r</a:t>
            </a:r>
            <a:r>
              <a:rPr lang="en-US" sz="2400" err="1">
                <a:latin typeface="Verdana"/>
                <a:ea typeface="Verdana"/>
                <a:cs typeface="Futura Medium"/>
              </a:rPr>
              <a:t>ussian</a:t>
            </a:r>
            <a:r>
              <a:rPr lang="en-US" sz="2400" dirty="0">
                <a:latin typeface="Verdana"/>
                <a:ea typeface="Verdana"/>
                <a:cs typeface="Futura Medium"/>
              </a:rPr>
              <a:t>. 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15" name="Picture 14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C58DCA21-A9CB-2420-09F0-C722A2D4CDB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80" t="6188" r="3449" b="6191"/>
          <a:stretch/>
        </p:blipFill>
        <p:spPr>
          <a:xfrm>
            <a:off x="1302209" y="3041239"/>
            <a:ext cx="8620563" cy="5602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2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6" name="Freeform 6"/>
          <p:cNvSpPr/>
          <p:nvPr/>
        </p:nvSpPr>
        <p:spPr>
          <a:xfrm>
            <a:off x="14544829" y="9358519"/>
            <a:ext cx="2358203" cy="728606"/>
          </a:xfrm>
          <a:custGeom>
            <a:avLst/>
            <a:gdLst/>
            <a:ahLst/>
            <a:cxnLst/>
            <a:rect l="l" t="t" r="r" b="b"/>
            <a:pathLst>
              <a:path w="2358203" h="728606">
                <a:moveTo>
                  <a:pt x="0" y="0"/>
                </a:moveTo>
                <a:lnTo>
                  <a:pt x="2358202" y="0"/>
                </a:lnTo>
                <a:lnTo>
                  <a:pt x="2358202" y="728606"/>
                </a:lnTo>
                <a:lnTo>
                  <a:pt x="0" y="728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EE" dirty="0"/>
          </a:p>
        </p:txBody>
      </p:sp>
      <p:sp>
        <p:nvSpPr>
          <p:cNvPr id="7" name="Freeform 7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EE"/>
          </a:p>
        </p:txBody>
      </p:sp>
      <p:sp>
        <p:nvSpPr>
          <p:cNvPr id="11" name="TextBox 11"/>
          <p:cNvSpPr txBox="1"/>
          <p:nvPr/>
        </p:nvSpPr>
        <p:spPr>
          <a:xfrm>
            <a:off x="498473" y="9638650"/>
            <a:ext cx="419013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000" dirty="0">
                <a:solidFill>
                  <a:srgbClr val="004020"/>
                </a:solidFill>
                <a:latin typeface="Montserrat Ultra-Bold"/>
              </a:rPr>
              <a:t>kutsehariduskeskus.ee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39001" y="1643632"/>
            <a:ext cx="7679602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Life-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long</a:t>
            </a:r>
            <a:r>
              <a:rPr lang="et-EE" sz="60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t-EE" sz="6000" b="1" dirty="0" err="1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learning</a:t>
            </a:r>
            <a:endParaRPr lang="et-EE" sz="6000" b="1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7272105" y="8070135"/>
            <a:ext cx="707426" cy="145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999"/>
              </a:lnSpc>
            </a:pPr>
            <a:r>
              <a:rPr lang="en-US" sz="3200" dirty="0">
                <a:solidFill>
                  <a:srgbClr val="004020"/>
                </a:solidFill>
                <a:latin typeface="Montserrat Ultra-Bold"/>
              </a:rPr>
              <a:t>0</a:t>
            </a:r>
            <a:r>
              <a:rPr lang="et-EE" sz="3200" dirty="0">
                <a:solidFill>
                  <a:srgbClr val="004020"/>
                </a:solidFill>
                <a:latin typeface="Montserrat Ultra-Bold"/>
              </a:rPr>
              <a:t>8</a:t>
            </a:r>
            <a:endParaRPr lang="en-US" sz="3200" dirty="0">
              <a:solidFill>
                <a:srgbClr val="004020"/>
              </a:solidFill>
              <a:latin typeface="Montserrat Ultra-Bold"/>
            </a:endParaRP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8BD0C2B3-74FB-C55E-0B9A-BE901002233D}"/>
              </a:ext>
            </a:extLst>
          </p:cNvPr>
          <p:cNvSpPr txBox="1"/>
          <p:nvPr/>
        </p:nvSpPr>
        <p:spPr>
          <a:xfrm>
            <a:off x="1384967" y="3008640"/>
            <a:ext cx="9278374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We offer </a:t>
            </a: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variety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Futura Medium" panose="020B0602020204020303" pitchFamily="34" charset="-79"/>
              </a:rPr>
              <a:t> of courses!</a:t>
            </a:r>
          </a:p>
        </p:txBody>
      </p:sp>
      <p:pic>
        <p:nvPicPr>
          <p:cNvPr id="5" name="Picture 13">
            <a:extLst>
              <a:ext uri="{FF2B5EF4-FFF2-40B4-BE49-F238E27FC236}">
                <a16:creationId xmlns:a16="http://schemas.microsoft.com/office/drawing/2014/main" id="{427B2FF0-0C52-F4EB-92EF-0BBDE6CE740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-692" b="16457"/>
          <a:stretch/>
        </p:blipFill>
        <p:spPr>
          <a:xfrm>
            <a:off x="2484927" y="3925568"/>
            <a:ext cx="8397209" cy="5002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5" descr="A person in a blue coat sprinkling sugar on a brown pastry&#10;&#10;Description automatically generated">
            <a:extLst>
              <a:ext uri="{FF2B5EF4-FFF2-40B4-BE49-F238E27FC236}">
                <a16:creationId xmlns:a16="http://schemas.microsoft.com/office/drawing/2014/main" id="{E7D58A64-9446-7583-632C-5914EA19C7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303" b="10602"/>
          <a:stretch/>
        </p:blipFill>
        <p:spPr>
          <a:xfrm>
            <a:off x="11455232" y="3444657"/>
            <a:ext cx="4900170" cy="5482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455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139BE1A1F75D4ABF8DF7D2EBF4F747" ma:contentTypeVersion="18" ma:contentTypeDescription="Create a new document." ma:contentTypeScope="" ma:versionID="3719062ed8a21bfc2001c2723003c703">
  <xsd:schema xmlns:xsd="http://www.w3.org/2001/XMLSchema" xmlns:xs="http://www.w3.org/2001/XMLSchema" xmlns:p="http://schemas.microsoft.com/office/2006/metadata/properties" xmlns:ns2="5f7bf177-c2d9-488d-9e78-1b3d24026cee" xmlns:ns3="60be1968-d0e5-4701-af7b-a90510cb729c" targetNamespace="http://schemas.microsoft.com/office/2006/metadata/properties" ma:root="true" ma:fieldsID="eba0c44e10e87f212df744e0f8bf9725" ns2:_="" ns3:_="">
    <xsd:import namespace="5f7bf177-c2d9-488d-9e78-1b3d24026cee"/>
    <xsd:import namespace="60be1968-d0e5-4701-af7b-a90510cb729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bf177-c2d9-488d-9e78-1b3d24026ce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fe9469c-7ca1-41d0-a574-3fd0ecd673ae}" ma:internalName="TaxCatchAll" ma:showField="CatchAllData" ma:web="5f7bf177-c2d9-488d-9e78-1b3d24026c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be1968-d0e5-4701-af7b-a90510cb72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b32a49f-bdf3-4243-b9ac-d252f8bbdb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f7bf177-c2d9-488d-9e78-1b3d24026cee" xsi:nil="true"/>
    <lcf76f155ced4ddcb4097134ff3c332f xmlns="60be1968-d0e5-4701-af7b-a90510cb729c">
      <Terms xmlns="http://schemas.microsoft.com/office/infopath/2007/PartnerControls"/>
    </lcf76f155ced4ddcb4097134ff3c332f>
    <SharedWithUsers xmlns="5f7bf177-c2d9-488d-9e78-1b3d24026cee">
      <UserInfo>
        <DisplayName>Maris Heimo</DisplayName>
        <AccountId>23</AccountId>
        <AccountType/>
      </UserInfo>
      <UserInfo>
        <DisplayName>Margot Laneman</DisplayName>
        <AccountId>499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41B0F2-35EB-435D-9964-9A719716BCBB}">
  <ds:schemaRefs>
    <ds:schemaRef ds:uri="5f7bf177-c2d9-488d-9e78-1b3d24026cee"/>
    <ds:schemaRef ds:uri="60be1968-d0e5-4701-af7b-a90510cb72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1DB4F2C-407A-4C5F-B460-BBACFF80C45F}">
  <ds:schemaRefs>
    <ds:schemaRef ds:uri="5f7bf177-c2d9-488d-9e78-1b3d24026cee"/>
    <ds:schemaRef ds:uri="60be1968-d0e5-4701-af7b-a90510cb729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2663DD-D820-40B2-B7B5-9A18E46B69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894</TotalTime>
  <Words>456</Words>
  <Application>Microsoft Office PowerPoint</Application>
  <PresentationFormat>Custom</PresentationFormat>
  <Paragraphs>113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Ida-Virumaa Kutsehariduskeksus 2024</dc:title>
  <dc:creator>Margot Laneman</dc:creator>
  <cp:lastModifiedBy>Katrin Puusepp</cp:lastModifiedBy>
  <cp:revision>352</cp:revision>
  <dcterms:created xsi:type="dcterms:W3CDTF">2006-08-16T00:00:00Z</dcterms:created>
  <dcterms:modified xsi:type="dcterms:W3CDTF">2024-06-12T06:37:02Z</dcterms:modified>
  <dc:identifier>DAF7L2o-zo0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0x010100EF139BE1A1F75D4ABF8DF7D2EBF4F747</vt:lpwstr>
  </property>
  <property fmtid="{D5CDD505-2E9C-101B-9397-08002B2CF9AE}" pid="3" name="MediaServiceImageTags">
    <vt:lpwstr/>
  </property>
</Properties>
</file>